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37"/>
  </p:notesMasterIdLst>
  <p:sldIdLst>
    <p:sldId id="257" r:id="rId2"/>
    <p:sldId id="332" r:id="rId3"/>
    <p:sldId id="335" r:id="rId4"/>
    <p:sldId id="258" r:id="rId5"/>
    <p:sldId id="315" r:id="rId6"/>
    <p:sldId id="261" r:id="rId7"/>
    <p:sldId id="266" r:id="rId8"/>
    <p:sldId id="288" r:id="rId9"/>
    <p:sldId id="316" r:id="rId10"/>
    <p:sldId id="287" r:id="rId11"/>
    <p:sldId id="296" r:id="rId12"/>
    <p:sldId id="289" r:id="rId13"/>
    <p:sldId id="290" r:id="rId14"/>
    <p:sldId id="336" r:id="rId15"/>
    <p:sldId id="330" r:id="rId16"/>
    <p:sldId id="302" r:id="rId17"/>
    <p:sldId id="303" r:id="rId18"/>
    <p:sldId id="305" r:id="rId19"/>
    <p:sldId id="307" r:id="rId20"/>
    <p:sldId id="306" r:id="rId21"/>
    <p:sldId id="293" r:id="rId22"/>
    <p:sldId id="308" r:id="rId23"/>
    <p:sldId id="309" r:id="rId24"/>
    <p:sldId id="317" r:id="rId25"/>
    <p:sldId id="323" r:id="rId26"/>
    <p:sldId id="322" r:id="rId27"/>
    <p:sldId id="311" r:id="rId28"/>
    <p:sldId id="324" r:id="rId29"/>
    <p:sldId id="314" r:id="rId30"/>
    <p:sldId id="328" r:id="rId31"/>
    <p:sldId id="325" r:id="rId32"/>
    <p:sldId id="327" r:id="rId33"/>
    <p:sldId id="312" r:id="rId34"/>
    <p:sldId id="313" r:id="rId35"/>
    <p:sldId id="318" r:id="rId36"/>
  </p:sldIdLst>
  <p:sldSz cx="10080625" cy="7559675"/>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7C089B56-FBB0-1D44-8CF8-03946AC7EAE3}">
          <p14:sldIdLst>
            <p14:sldId id="257"/>
            <p14:sldId id="332"/>
            <p14:sldId id="335"/>
            <p14:sldId id="258"/>
            <p14:sldId id="315"/>
          </p14:sldIdLst>
        </p14:section>
        <p14:section name="Causality" id="{45AB3E3D-566D-6D4E-A357-7467C04A6625}">
          <p14:sldIdLst>
            <p14:sldId id="261"/>
            <p14:sldId id="266"/>
            <p14:sldId id="288"/>
            <p14:sldId id="316"/>
            <p14:sldId id="287"/>
            <p14:sldId id="296"/>
            <p14:sldId id="289"/>
            <p14:sldId id="290"/>
            <p14:sldId id="336"/>
          </p14:sldIdLst>
        </p14:section>
        <p14:section name="Bandits" id="{A169C767-F12D-A749-B007-90DE89A1E458}">
          <p14:sldIdLst>
            <p14:sldId id="330"/>
            <p14:sldId id="302"/>
            <p14:sldId id="303"/>
            <p14:sldId id="305"/>
            <p14:sldId id="307"/>
          </p14:sldIdLst>
        </p14:section>
        <p14:section name="Causal Bandits" id="{EF4F556A-DECB-CA4F-A627-5D5D49852F0C}">
          <p14:sldIdLst>
            <p14:sldId id="306"/>
            <p14:sldId id="293"/>
            <p14:sldId id="308"/>
            <p14:sldId id="309"/>
            <p14:sldId id="317"/>
            <p14:sldId id="323"/>
            <p14:sldId id="322"/>
            <p14:sldId id="311"/>
            <p14:sldId id="324"/>
            <p14:sldId id="314"/>
            <p14:sldId id="328"/>
            <p14:sldId id="325"/>
            <p14:sldId id="327"/>
            <p14:sldId id="312"/>
          </p14:sldIdLst>
        </p14:section>
        <p14:section name="Conclusion" id="{A3F17AC7-CCB9-084E-81A0-5525143D0924}">
          <p14:sldIdLst>
            <p14:sldId id="313"/>
            <p14:sldId id="31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92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871"/>
    <p:restoredTop sz="75771"/>
  </p:normalViewPr>
  <p:slideViewPr>
    <p:cSldViewPr snapToGrid="0" snapToObjects="1">
      <p:cViewPr varScale="1">
        <p:scale>
          <a:sx n="80" d="100"/>
          <a:sy n="80" d="100"/>
        </p:scale>
        <p:origin x="1168" y="1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76" d="100"/>
          <a:sy n="76" d="100"/>
        </p:scale>
        <p:origin x="2768" y="224"/>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png>
</file>

<file path=ppt/media/image2.png>
</file>

<file path=ppt/media/image23.jpeg>
</file>

<file path=ppt/media/image24.jpg>
</file>

<file path=ppt/media/image26.png>
</file>

<file path=ppt/media/image27.jpeg>
</file>

<file path=ppt/media/image28.jpeg>
</file>

<file path=ppt/media/image3.jpeg>
</file>

<file path=ppt/media/image30.jpeg>
</file>

<file path=ppt/media/image34.png>
</file>

<file path=ppt/media/image35.gif>
</file>

<file path=ppt/media/image36.jpg>
</file>

<file path=ppt/media/image4.jpg>
</file>

<file path=ppt/media/image5.jpeg>
</file>

<file path=ppt/media/image6.jpeg>
</file>

<file path=ppt/media/image7.png>
</file>

<file path=ppt/media/image71.png>
</file>

<file path=ppt/media/image8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1" name="PlaceHolder 1"/>
          <p:cNvSpPr>
            <a:spLocks noGrp="1"/>
          </p:cNvSpPr>
          <p:nvPr>
            <p:ph type="body"/>
          </p:nvPr>
        </p:nvSpPr>
        <p:spPr>
          <a:xfrm>
            <a:off x="833040" y="5938200"/>
            <a:ext cx="6666840" cy="5625360"/>
          </a:xfrm>
          <a:prstGeom prst="rect">
            <a:avLst/>
          </a:prstGeom>
        </p:spPr>
        <p:txBody>
          <a:bodyPr lIns="0" tIns="0" rIns="0" bIns="0"/>
          <a:lstStyle/>
          <a:p>
            <a:r>
              <a:rPr lang="en-AU" sz="3280" b="0" strike="noStrike" spc="-1">
                <a:solidFill>
                  <a:srgbClr val="000000"/>
                </a:solidFill>
                <a:uFill>
                  <a:solidFill>
                    <a:srgbClr val="FFFFFF"/>
                  </a:solidFill>
                </a:uFill>
                <a:latin typeface="Arial"/>
              </a:rPr>
              <a:t>Click to edit the notes format</a:t>
            </a:r>
          </a:p>
        </p:txBody>
      </p:sp>
      <p:sp>
        <p:nvSpPr>
          <p:cNvPr id="82" name="PlaceHolder 2"/>
          <p:cNvSpPr>
            <a:spLocks noGrp="1"/>
          </p:cNvSpPr>
          <p:nvPr>
            <p:ph type="hdr"/>
          </p:nvPr>
        </p:nvSpPr>
        <p:spPr>
          <a:xfrm>
            <a:off x="0" y="0"/>
            <a:ext cx="3616560" cy="624600"/>
          </a:xfrm>
          <a:prstGeom prst="rect">
            <a:avLst/>
          </a:prstGeom>
        </p:spPr>
        <p:txBody>
          <a:bodyPr lIns="0" tIns="0" rIns="0" bIns="0"/>
          <a:lstStyle/>
          <a:p>
            <a:r>
              <a:rPr lang="en-AU" sz="1400" b="0" strike="noStrike" spc="-1">
                <a:solidFill>
                  <a:srgbClr val="000000"/>
                </a:solidFill>
                <a:uFill>
                  <a:solidFill>
                    <a:srgbClr val="FFFFFF"/>
                  </a:solidFill>
                </a:uFill>
                <a:latin typeface="Times New Roman"/>
              </a:rPr>
              <a:t>&lt;header&gt;</a:t>
            </a:r>
          </a:p>
        </p:txBody>
      </p:sp>
      <p:sp>
        <p:nvSpPr>
          <p:cNvPr id="83" name="PlaceHolder 3"/>
          <p:cNvSpPr>
            <a:spLocks noGrp="1"/>
          </p:cNvSpPr>
          <p:nvPr>
            <p:ph type="dt"/>
          </p:nvPr>
        </p:nvSpPr>
        <p:spPr>
          <a:xfrm>
            <a:off x="4716720" y="0"/>
            <a:ext cx="3616560" cy="624600"/>
          </a:xfrm>
          <a:prstGeom prst="rect">
            <a:avLst/>
          </a:prstGeom>
        </p:spPr>
        <p:txBody>
          <a:bodyPr lIns="0" tIns="0" rIns="0" bIns="0"/>
          <a:lstStyle/>
          <a:p>
            <a:pPr algn="r"/>
            <a:r>
              <a:rPr lang="en-AU" sz="1400" b="0" strike="noStrike" spc="-1">
                <a:solidFill>
                  <a:srgbClr val="000000"/>
                </a:solidFill>
                <a:uFill>
                  <a:solidFill>
                    <a:srgbClr val="FFFFFF"/>
                  </a:solidFill>
                </a:uFill>
                <a:latin typeface="Times New Roman"/>
              </a:rPr>
              <a:t>&lt;date/time&gt;</a:t>
            </a:r>
          </a:p>
        </p:txBody>
      </p:sp>
      <p:sp>
        <p:nvSpPr>
          <p:cNvPr id="84" name="PlaceHolder 4"/>
          <p:cNvSpPr>
            <a:spLocks noGrp="1"/>
          </p:cNvSpPr>
          <p:nvPr>
            <p:ph type="ftr"/>
          </p:nvPr>
        </p:nvSpPr>
        <p:spPr>
          <a:xfrm>
            <a:off x="0" y="11876760"/>
            <a:ext cx="3616560" cy="624600"/>
          </a:xfrm>
          <a:prstGeom prst="rect">
            <a:avLst/>
          </a:prstGeom>
        </p:spPr>
        <p:txBody>
          <a:bodyPr lIns="0" tIns="0" rIns="0" bIns="0" anchor="b"/>
          <a:lstStyle/>
          <a:p>
            <a:r>
              <a:rPr lang="en-AU" sz="1400" b="0" strike="noStrike" spc="-1">
                <a:solidFill>
                  <a:srgbClr val="000000"/>
                </a:solidFill>
                <a:uFill>
                  <a:solidFill>
                    <a:srgbClr val="FFFFFF"/>
                  </a:solidFill>
                </a:uFill>
                <a:latin typeface="Times New Roman"/>
              </a:rPr>
              <a:t>&lt;footer&gt;</a:t>
            </a:r>
          </a:p>
        </p:txBody>
      </p:sp>
      <p:sp>
        <p:nvSpPr>
          <p:cNvPr id="85" name="PlaceHolder 5"/>
          <p:cNvSpPr>
            <a:spLocks noGrp="1"/>
          </p:cNvSpPr>
          <p:nvPr>
            <p:ph type="sldNum"/>
          </p:nvPr>
        </p:nvSpPr>
        <p:spPr>
          <a:xfrm>
            <a:off x="4716720" y="11876760"/>
            <a:ext cx="3616560" cy="624600"/>
          </a:xfrm>
          <a:prstGeom prst="rect">
            <a:avLst/>
          </a:prstGeom>
        </p:spPr>
        <p:txBody>
          <a:bodyPr lIns="0" tIns="0" rIns="0" bIns="0" anchor="b"/>
          <a:lstStyle/>
          <a:p>
            <a:pPr algn="r"/>
            <a:fld id="{338B4D29-0C5C-48BF-954A-B27DBEF4CF90}" type="slidenum">
              <a:rPr lang="en-AU" sz="1400" b="0" strike="noStrike" spc="-1">
                <a:solidFill>
                  <a:srgbClr val="000000"/>
                </a:solidFill>
                <a:uFill>
                  <a:solidFill>
                    <a:srgbClr val="FFFFFF"/>
                  </a:solidFill>
                </a:uFill>
                <a:latin typeface="Times New Roman"/>
              </a:rPr>
              <a:t>‹#›</a:t>
            </a:fld>
            <a:endParaRPr lang="en-AU"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1</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To</a:t>
            </a:r>
            <a:r>
              <a:rPr lang="en-AU" sz="3280" b="0" strike="noStrike" spc="-1" baseline="0" dirty="0" smtClean="0">
                <a:solidFill>
                  <a:srgbClr val="000000"/>
                </a:solidFill>
                <a:uFill>
                  <a:solidFill>
                    <a:srgbClr val="FFFFFF"/>
                  </a:solidFill>
                </a:uFill>
                <a:latin typeface="Arial"/>
              </a:rPr>
              <a:t> keep the curious occupied until I start talking</a:t>
            </a:r>
            <a:endParaRPr lang="en-AU" sz="3280" b="0" strike="noStrike" spc="-1" dirty="0">
              <a:solidFill>
                <a:srgbClr val="000000"/>
              </a:solidFill>
              <a:uFill>
                <a:solidFill>
                  <a:srgbClr val="FFFFFF"/>
                </a:solidFill>
              </a:uFill>
              <a:latin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919988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TODO make labels larger</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28968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9252262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73940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4964338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3600" spc="-1" dirty="0" smtClean="0">
                <a:solidFill>
                  <a:srgbClr val="000000"/>
                </a:solidFill>
                <a:uFill>
                  <a:solidFill>
                    <a:srgbClr val="FFFFFF"/>
                  </a:solidFill>
                </a:uFill>
                <a:latin typeface="Latin Modern Roman 10" charset="0"/>
                <a:ea typeface="Latin Modern Roman 10" charset="0"/>
                <a:cs typeface="Latin Modern Roman 10" charset="0"/>
              </a:rPr>
              <a:t>The</a:t>
            </a:r>
            <a:r>
              <a:rPr lang="en-AU" sz="3600" spc="-1" baseline="0" dirty="0" smtClean="0">
                <a:solidFill>
                  <a:srgbClr val="000000"/>
                </a:solidFill>
                <a:uFill>
                  <a:solidFill>
                    <a:srgbClr val="FFFFFF"/>
                  </a:solidFill>
                </a:uFill>
                <a:latin typeface="Latin Modern Roman 10" charset="0"/>
                <a:ea typeface="Latin Modern Roman 10" charset="0"/>
                <a:cs typeface="Latin Modern Roman 10" charset="0"/>
              </a:rPr>
              <a:t> key function of randomisation is to break the link with any confounders - the true key is explicit control of actions.</a:t>
            </a:r>
            <a:endParaRPr lang="en-AU" sz="36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AU" sz="3600" spc="-1" dirty="0" smtClean="0">
                <a:solidFill>
                  <a:srgbClr val="000000"/>
                </a:solidFill>
                <a:uFill>
                  <a:solidFill>
                    <a:srgbClr val="FFFFFF"/>
                  </a:solidFill>
                </a:uFill>
                <a:latin typeface="Latin Modern Roman 10" charset="0"/>
                <a:ea typeface="Latin Modern Roman 10" charset="0"/>
                <a:cs typeface="Latin Modern Roman 10" charset="0"/>
              </a:rPr>
              <a:t>Bandits algorithms also explicitly assign actions and typically utilize randomization – but also account for the sequential nature of decision processes.</a:t>
            </a:r>
          </a:p>
          <a:p>
            <a:pPr marL="0" marR="0" indent="0" algn="l" defTabSz="914400" rtl="0" eaLnBrk="1" fontAlgn="auto" latinLnBrk="0" hangingPunct="1">
              <a:lnSpc>
                <a:spcPct val="100000"/>
              </a:lnSpc>
              <a:spcBef>
                <a:spcPts val="0"/>
              </a:spcBef>
              <a:spcAft>
                <a:spcPts val="0"/>
              </a:spcAft>
              <a:buClrTx/>
              <a:buSzTx/>
              <a:buFontTx/>
              <a:buNone/>
              <a:tabLst/>
              <a:defRPr/>
            </a:pPr>
            <a:endParaRPr lang="en-AU" sz="3600" spc="-1" dirty="0" smtClean="0">
              <a:solidFill>
                <a:srgbClr val="000000"/>
              </a:solidFill>
              <a:uFill>
                <a:solidFill>
                  <a:srgbClr val="FFFFFF"/>
                </a:solidFill>
              </a:uFill>
              <a:latin typeface="Latin Modern Roman 10" charset="0"/>
              <a:ea typeface="Latin Modern Roman 10" charset="0"/>
              <a:cs typeface="Latin Modern Roman 10" charset="0"/>
            </a:endParaRP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55729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16</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6026992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457200" indent="-457200">
              <a:buFontTx/>
              <a:buChar char="-"/>
            </a:pPr>
            <a:r>
              <a:rPr lang="en-AU" sz="3280" b="0" strike="noStrike" spc="-1" dirty="0" smtClean="0">
                <a:solidFill>
                  <a:srgbClr val="000000"/>
                </a:solidFill>
                <a:uFill>
                  <a:solidFill>
                    <a:srgbClr val="FFFFFF"/>
                  </a:solidFill>
                </a:uFill>
                <a:latin typeface="Arial"/>
              </a:rPr>
              <a:t>The goal is not to learn a good estimate for all actions – it is to play</a:t>
            </a:r>
            <a:r>
              <a:rPr lang="en-AU" sz="3280" b="0" strike="noStrike" spc="-1" baseline="0" dirty="0" smtClean="0">
                <a:solidFill>
                  <a:srgbClr val="000000"/>
                </a:solidFill>
                <a:uFill>
                  <a:solidFill>
                    <a:srgbClr val="FFFFFF"/>
                  </a:solidFill>
                </a:uFill>
                <a:latin typeface="Arial"/>
              </a:rPr>
              <a:t> suboptimal actions as little as possible</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Sublinear (in T) regret means we are learning – the longer the time the better on average our choices. </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This is worst-case (or distribution independent regret)</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Approaches</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UCB (optimism in the face of uncertainty)</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Sample from some weighted combination of the actions (Exp3 &amp; Thompson sampling)</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Eliminate sub-optimal actions</a:t>
            </a:r>
          </a:p>
          <a:p>
            <a:pPr marL="457200" marR="0" lvl="0" indent="-457200" algn="l" defTabSz="914400" rtl="0" eaLnBrk="1" fontAlgn="auto" latinLnBrk="0" hangingPunct="1">
              <a:lnSpc>
                <a:spcPct val="100000"/>
              </a:lnSpc>
              <a:spcBef>
                <a:spcPts val="0"/>
              </a:spcBef>
              <a:spcAft>
                <a:spcPts val="0"/>
              </a:spcAft>
              <a:buClrTx/>
              <a:buSzTx/>
              <a:buFontTx/>
              <a:buChar char="-"/>
              <a:tabLst/>
              <a:defRPr/>
            </a:pPr>
            <a:r>
              <a:rPr lang="en-AU" sz="3200" spc="-1" dirty="0" smtClean="0">
                <a:solidFill>
                  <a:srgbClr val="000000"/>
                </a:solidFill>
                <a:uFill>
                  <a:solidFill>
                    <a:srgbClr val="FFFFFF"/>
                  </a:solidFill>
                </a:uFill>
                <a:latin typeface="Latin Modern Roman 10" charset="0"/>
                <a:ea typeface="Latin Modern Roman 10" charset="0"/>
                <a:cs typeface="Latin Modern Roman 10" charset="0"/>
              </a:rPr>
              <a:t>Bandits</a:t>
            </a:r>
            <a:r>
              <a:rPr lang="en-AU" sz="3200" spc="-1" baseline="0" dirty="0" smtClean="0">
                <a:solidFill>
                  <a:srgbClr val="000000"/>
                </a:solidFill>
                <a:uFill>
                  <a:solidFill>
                    <a:srgbClr val="FFFFFF"/>
                  </a:solidFill>
                </a:uFill>
                <a:latin typeface="Latin Modern Roman 10" charset="0"/>
                <a:ea typeface="Latin Modern Roman 10" charset="0"/>
                <a:cs typeface="Latin Modern Roman 10" charset="0"/>
              </a:rPr>
              <a:t> are RL with immediate feedback (or single state MDPs)</a:t>
            </a:r>
            <a:r>
              <a:rPr lang="en-AU" sz="3200" spc="-1" dirty="0" smtClean="0">
                <a:solidFill>
                  <a:srgbClr val="000000"/>
                </a:solidFill>
                <a:uFill>
                  <a:solidFill>
                    <a:srgbClr val="FFFFFF"/>
                  </a:solidFill>
                </a:uFill>
                <a:latin typeface="Latin Modern Roman 10" charset="0"/>
                <a:ea typeface="Latin Modern Roman 10" charset="0"/>
                <a:cs typeface="Latin Modern Roman 10" charset="0"/>
              </a:rPr>
              <a:t> </a:t>
            </a:r>
            <a:endParaRPr lang="en-AU" sz="3280" b="0" strike="noStrike" spc="-1" baseline="0" dirty="0" smtClean="0">
              <a:solidFill>
                <a:srgbClr val="000000"/>
              </a:solidFill>
              <a:uFill>
                <a:solidFill>
                  <a:srgbClr val="FFFFFF"/>
                </a:solidFill>
              </a:uFill>
              <a:latin typeface="+mn-lt"/>
            </a:endParaRPr>
          </a:p>
          <a:p>
            <a:pPr marL="914400" marR="0" lvl="1" indent="-457200" algn="l" defTabSz="914400" rtl="0" eaLnBrk="1" fontAlgn="auto" latinLnBrk="0" hangingPunct="1">
              <a:lnSpc>
                <a:spcPct val="100000"/>
              </a:lnSpc>
              <a:spcBef>
                <a:spcPts val="0"/>
              </a:spcBef>
              <a:spcAft>
                <a:spcPts val="0"/>
              </a:spcAft>
              <a:buClrTx/>
              <a:buSzTx/>
              <a:buFontTx/>
              <a:buChar char="-"/>
              <a:tabLst/>
              <a:defRPr/>
            </a:pPr>
            <a:endParaRPr lang="en-AU" sz="3280" b="0" strike="noStrike" spc="-1" baseline="0" dirty="0" smtClean="0">
              <a:solidFill>
                <a:srgbClr val="000000"/>
              </a:solidFill>
              <a:uFill>
                <a:solidFill>
                  <a:srgbClr val="FFFFFF"/>
                </a:solidFill>
              </a:uFill>
              <a:latin typeface="+mn-lt"/>
            </a:endParaRPr>
          </a:p>
          <a:p>
            <a:pPr marL="457200" indent="-457200">
              <a:buFontTx/>
              <a:buChar char="-"/>
            </a:pPr>
            <a:endParaRPr lang="en-AU" sz="3280" b="0" strike="noStrike" spc="-1" baseline="0" dirty="0" smtClean="0">
              <a:solidFill>
                <a:srgbClr val="000000"/>
              </a:solidFill>
              <a:uFill>
                <a:solidFill>
                  <a:srgbClr val="FFFFFF"/>
                </a:solidFill>
              </a:uFill>
              <a:latin typeface="Arial"/>
            </a:endParaRPr>
          </a:p>
          <a:p>
            <a:pPr marL="457200" indent="-457200">
              <a:buFontTx/>
              <a:buChar char="-"/>
            </a:pPr>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a:t>
            </a:r>
          </a:p>
          <a:p>
            <a:endParaRPr lang="en-AU" sz="3280" b="0" strike="noStrike" spc="-1" baseline="0"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Contrast to uniform exploration (</a:t>
            </a:r>
            <a:r>
              <a:rPr lang="en-AU" sz="3280" b="0" strike="noStrike" spc="-1" dirty="0" err="1" smtClean="0">
                <a:solidFill>
                  <a:srgbClr val="000000"/>
                </a:solidFill>
                <a:uFill>
                  <a:solidFill>
                    <a:srgbClr val="FFFFFF"/>
                  </a:solidFill>
                </a:uFill>
                <a:latin typeface="Arial"/>
              </a:rPr>
              <a:t>eg</a:t>
            </a:r>
            <a:r>
              <a:rPr lang="en-AU" sz="3280" b="0" strike="noStrike" spc="-1" baseline="0" dirty="0" smtClean="0">
                <a:solidFill>
                  <a:srgbClr val="000000"/>
                </a:solidFill>
                <a:uFill>
                  <a:solidFill>
                    <a:srgbClr val="FFFFFF"/>
                  </a:solidFill>
                </a:uFill>
                <a:latin typeface="Arial"/>
              </a:rPr>
              <a:t> A/B test)</a:t>
            </a:r>
          </a:p>
          <a:p>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Optimal experimental design – (best arm identification</a:t>
            </a:r>
            <a:r>
              <a:rPr lang="en-AU" sz="3280" b="0" strike="noStrike" spc="-1" baseline="0" dirty="0" smtClean="0">
                <a:solidFill>
                  <a:srgbClr val="000000"/>
                </a:solidFill>
                <a:uFill>
                  <a:solidFill>
                    <a:srgbClr val="FFFFFF"/>
                  </a:solidFill>
                </a:uFill>
                <a:latin typeface="Arial"/>
              </a:rPr>
              <a:t> is a form of this)</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939823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There are many variants</a:t>
            </a:r>
            <a:r>
              <a:rPr lang="en-AU" sz="3280" b="0" strike="noStrike" spc="-1" baseline="0" dirty="0" smtClean="0">
                <a:solidFill>
                  <a:srgbClr val="000000"/>
                </a:solidFill>
                <a:uFill>
                  <a:solidFill>
                    <a:srgbClr val="FFFFFF"/>
                  </a:solidFill>
                </a:uFill>
                <a:latin typeface="Arial"/>
              </a:rPr>
              <a:t> of the bandit problem </a:t>
            </a:r>
          </a:p>
          <a:p>
            <a:r>
              <a:rPr lang="en-AU" sz="3280" b="0" strike="noStrike" spc="-1" baseline="0" dirty="0" smtClean="0">
                <a:solidFill>
                  <a:srgbClr val="000000"/>
                </a:solidFill>
                <a:uFill>
                  <a:solidFill>
                    <a:srgbClr val="FFFFFF"/>
                  </a:solidFill>
                </a:uFill>
                <a:latin typeface="Arial"/>
              </a:rPr>
              <a:t>Adversarial – instead of the environment generating rewards purely stochastically – think of it as an adversary, who knows your algorithm and can try to design the distribution of rewards to thwart you. </a:t>
            </a:r>
          </a:p>
          <a:p>
            <a:r>
              <a:rPr lang="en-AU" sz="3280" b="0" strike="noStrike" spc="-1" baseline="0" dirty="0" smtClean="0">
                <a:solidFill>
                  <a:srgbClr val="000000"/>
                </a:solidFill>
                <a:uFill>
                  <a:solidFill>
                    <a:srgbClr val="FFFFFF"/>
                  </a:solidFill>
                </a:uFill>
                <a:latin typeface="Arial"/>
              </a:rPr>
              <a:t>Contextual bandits – we can observe some characteristics of the individual before we select an action – the naïve solution (for discrete context) is to run an independent bandit algorithm for each possible value of context. </a:t>
            </a:r>
          </a:p>
          <a:p>
            <a:r>
              <a:rPr lang="en-AU" sz="3280" b="0" strike="noStrike" spc="-1" baseline="0" dirty="0" smtClean="0">
                <a:solidFill>
                  <a:srgbClr val="000000"/>
                </a:solidFill>
                <a:uFill>
                  <a:solidFill>
                    <a:srgbClr val="FFFFFF"/>
                  </a:solidFill>
                </a:uFill>
                <a:latin typeface="Arial"/>
              </a:rPr>
              <a:t>Off-policy evaluation</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9452216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19</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405072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2</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We will take a very pragmatic view – causality may be an illusion, along</a:t>
            </a:r>
            <a:r>
              <a:rPr lang="en-AU" sz="3280" b="0" strike="noStrike" spc="-1" baseline="0" dirty="0" smtClean="0">
                <a:solidFill>
                  <a:srgbClr val="000000"/>
                </a:solidFill>
                <a:uFill>
                  <a:solidFill>
                    <a:srgbClr val="FFFFFF"/>
                  </a:solidFill>
                </a:uFill>
                <a:latin typeface="Arial"/>
              </a:rPr>
              <a:t> with free will. In some sense it is clear it is an artefact introduced by our failure to include the entire universe in our models. However, (at least under the assumption that we are capable of making decisions and manipulating the world – causal models make useful tools. </a:t>
            </a:r>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Any model that</a:t>
            </a:r>
            <a:r>
              <a:rPr lang="en-AU" sz="3280" b="0" strike="noStrike" spc="-1" baseline="0" dirty="0" smtClean="0">
                <a:solidFill>
                  <a:srgbClr val="000000"/>
                </a:solidFill>
                <a:uFill>
                  <a:solidFill>
                    <a:srgbClr val="FFFFFF"/>
                  </a:solidFill>
                </a:uFill>
                <a:latin typeface="Arial"/>
              </a:rPr>
              <a:t> can predict the outcome of an intervention in a system is causal</a:t>
            </a:r>
          </a:p>
          <a:p>
            <a:r>
              <a:rPr lang="en-AU" sz="3280" b="0" strike="noStrike" spc="-1" baseline="0" dirty="0" smtClean="0">
                <a:solidFill>
                  <a:srgbClr val="000000"/>
                </a:solidFill>
                <a:uFill>
                  <a:solidFill>
                    <a:srgbClr val="FFFFFF"/>
                  </a:solidFill>
                </a:uFill>
                <a:latin typeface="Arial"/>
              </a:rPr>
              <a:t>A causal effect is the outcome of intervening in a system.</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83635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Regret increases linearly with the number</a:t>
            </a:r>
            <a:r>
              <a:rPr lang="en-AU" sz="3280" b="0" strike="noStrike" spc="-1" baseline="0" dirty="0" smtClean="0">
                <a:solidFill>
                  <a:srgbClr val="000000"/>
                </a:solidFill>
                <a:uFill>
                  <a:solidFill>
                    <a:srgbClr val="FFFFFF"/>
                  </a:solidFill>
                </a:uFill>
                <a:latin typeface="Arial"/>
              </a:rPr>
              <a:t> of arms (problem dependent regret does) – this is bad when we have exponentially many actions to explore. </a:t>
            </a:r>
          </a:p>
          <a:p>
            <a:r>
              <a:rPr lang="en-AU" sz="3280" b="0" strike="noStrike" spc="-1" baseline="0" dirty="0" smtClean="0">
                <a:solidFill>
                  <a:srgbClr val="000000"/>
                </a:solidFill>
                <a:uFill>
                  <a:solidFill>
                    <a:srgbClr val="FFFFFF"/>
                  </a:solidFill>
                </a:uFill>
                <a:latin typeface="Arial"/>
              </a:rPr>
              <a:t>Do we really need another flavour of bandit?</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345105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768710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457200" indent="-457200">
              <a:buFontTx/>
              <a:buChar char="-"/>
            </a:pPr>
            <a:r>
              <a:rPr lang="en-AU" sz="3280" b="0" strike="noStrike" spc="-1" dirty="0" smtClean="0">
                <a:solidFill>
                  <a:srgbClr val="000000"/>
                </a:solidFill>
                <a:uFill>
                  <a:solidFill>
                    <a:srgbClr val="FFFFFF"/>
                  </a:solidFill>
                </a:uFill>
                <a:latin typeface="Arial"/>
              </a:rPr>
              <a:t>If</a:t>
            </a:r>
            <a:r>
              <a:rPr lang="en-AU" sz="3280" b="0" strike="noStrike" spc="-1" baseline="0" dirty="0" smtClean="0">
                <a:solidFill>
                  <a:srgbClr val="000000"/>
                </a:solidFill>
                <a:uFill>
                  <a:solidFill>
                    <a:srgbClr val="FFFFFF"/>
                  </a:solidFill>
                </a:uFill>
                <a:latin typeface="Arial"/>
              </a:rPr>
              <a:t> the goal is to reduce cancer – we do not have to consider any interventions involving asthma, or intervention on poverty if we already control smoking and diet.</a:t>
            </a:r>
          </a:p>
          <a:p>
            <a:pPr marL="457200" indent="-457200">
              <a:buFontTx/>
              <a:buChar char="-"/>
            </a:pPr>
            <a:r>
              <a:rPr lang="en-AU" sz="3280" b="0" strike="noStrike" spc="-1" baseline="0" dirty="0" smtClean="0">
                <a:solidFill>
                  <a:srgbClr val="000000"/>
                </a:solidFill>
                <a:uFill>
                  <a:solidFill>
                    <a:srgbClr val="FFFFFF"/>
                  </a:solidFill>
                </a:uFill>
                <a:latin typeface="Arial"/>
              </a:rPr>
              <a:t>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1663925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Simple</a:t>
            </a:r>
            <a:r>
              <a:rPr lang="en-AU" sz="3280" b="0" strike="noStrike" spc="-1" baseline="0" dirty="0" smtClean="0">
                <a:solidFill>
                  <a:srgbClr val="000000"/>
                </a:solidFill>
                <a:uFill>
                  <a:solidFill>
                    <a:srgbClr val="FFFFFF"/>
                  </a:solidFill>
                </a:uFill>
                <a:latin typeface="Arial"/>
              </a:rPr>
              <a:t> regret arises in best-arm identification or pure-exploration problems – where we can explore without penalisation during some training period and must then identify an optimal arm. It arises in practise in settings in which we can simulate data – or where the overhead of a ‘experimental’ period is high – such that we want to identify the best option during a learning phase and then select that option from then on.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Best-arm identification still has an explore-exploit trade-off – we are still not trying to learn about the rewards of all arms (we only need to learn about plausibly optimal arms) but it</a:t>
            </a:r>
            <a:r>
              <a:rPr lang="fr-FR" sz="3280" b="0" strike="noStrike" spc="-1" baseline="0" dirty="0" smtClean="0">
                <a:solidFill>
                  <a:srgbClr val="000000"/>
                </a:solidFill>
                <a:uFill>
                  <a:solidFill>
                    <a:srgbClr val="FFFFFF"/>
                  </a:solidFill>
                </a:uFill>
                <a:latin typeface="Arial"/>
              </a:rPr>
              <a:t>’</a:t>
            </a:r>
            <a:r>
              <a:rPr lang="en-AU" sz="3280" b="0" strike="noStrike" spc="-1" baseline="0" dirty="0" smtClean="0">
                <a:solidFill>
                  <a:srgbClr val="000000"/>
                </a:solidFill>
                <a:uFill>
                  <a:solidFill>
                    <a:srgbClr val="FFFFFF"/>
                  </a:solidFill>
                </a:uFill>
                <a:latin typeface="Arial"/>
              </a:rPr>
              <a:t>s a subtly different to the one for cumulative regret.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85996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106025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spc="-1" dirty="0" smtClean="0">
                <a:solidFill>
                  <a:srgbClr val="000000"/>
                </a:solidFill>
                <a:uFill>
                  <a:solidFill>
                    <a:srgbClr val="FFFFFF"/>
                  </a:solidFill>
                </a:uFill>
                <a:latin typeface="Arial"/>
              </a:rPr>
              <a:t>There are m(q) infrequent arms,</a:t>
            </a:r>
            <a:r>
              <a:rPr lang="en-AU" sz="3280" spc="-1" baseline="0" dirty="0" smtClean="0">
                <a:solidFill>
                  <a:srgbClr val="000000"/>
                </a:solidFill>
                <a:uFill>
                  <a:solidFill>
                    <a:srgbClr val="FFFFFF"/>
                  </a:solidFill>
                </a:uFill>
                <a:latin typeface="Arial"/>
              </a:rPr>
              <a:t> so T/2m samples for them. The remaining arms also get ~T/2m samples because they occur with probability &gt; 1/m(q) during observe phase.</a:t>
            </a:r>
            <a:endParaRPr lang="en-AU" sz="3280" spc="-1" dirty="0" smtClean="0">
              <a:solidFill>
                <a:srgbClr val="000000"/>
              </a:solidFill>
              <a:uFill>
                <a:solidFill>
                  <a:srgbClr val="FFFFFF"/>
                </a:solidFill>
              </a:uFill>
              <a:latin typeface="Arial"/>
            </a:endParaRPr>
          </a:p>
          <a:p>
            <a:r>
              <a:rPr lang="en-AU" sz="3280" spc="-1" dirty="0" smtClean="0">
                <a:solidFill>
                  <a:srgbClr val="000000"/>
                </a:solidFill>
                <a:uFill>
                  <a:solidFill>
                    <a:srgbClr val="FFFFFF"/>
                  </a:solidFill>
                </a:uFill>
                <a:latin typeface="Arial"/>
              </a:rPr>
              <a:t>These definition for m assumes we do some relabelling such that the </a:t>
            </a:r>
            <a:r>
              <a:rPr lang="en-AU" sz="3280" spc="-1" dirty="0" err="1" smtClean="0">
                <a:solidFill>
                  <a:srgbClr val="000000"/>
                </a:solidFill>
                <a:uFill>
                  <a:solidFill>
                    <a:srgbClr val="FFFFFF"/>
                  </a:solidFill>
                </a:uFill>
                <a:latin typeface="Arial"/>
              </a:rPr>
              <a:t>q_i’s</a:t>
            </a:r>
            <a:r>
              <a:rPr lang="en-AU" sz="3280" spc="-1" dirty="0" smtClean="0">
                <a:solidFill>
                  <a:srgbClr val="000000"/>
                </a:solidFill>
                <a:uFill>
                  <a:solidFill>
                    <a:srgbClr val="FFFFFF"/>
                  </a:solidFill>
                </a:uFill>
                <a:latin typeface="Arial"/>
              </a:rPr>
              <a:t> are &lt;= .5 and ordered – does not effect generality. </a:t>
            </a:r>
          </a:p>
          <a:p>
            <a:r>
              <a:rPr lang="en-AU" sz="3280" spc="-1" dirty="0" smtClean="0">
                <a:solidFill>
                  <a:srgbClr val="000000"/>
                </a:solidFill>
                <a:uFill>
                  <a:solidFill>
                    <a:srgbClr val="FFFFFF"/>
                  </a:solidFill>
                </a:uFill>
                <a:latin typeface="Arial"/>
              </a:rPr>
              <a:t>We do not assume m(q) is known – estimate this from the first T/2 rounds</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379523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26</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See that the approach</a:t>
            </a:r>
            <a:r>
              <a:rPr lang="en-AU" sz="3280" b="0" strike="noStrike" spc="-1" baseline="0" dirty="0" smtClean="0">
                <a:solidFill>
                  <a:srgbClr val="000000"/>
                </a:solidFill>
                <a:uFill>
                  <a:solidFill>
                    <a:srgbClr val="FFFFFF"/>
                  </a:solidFill>
                </a:uFill>
                <a:latin typeface="Arial"/>
              </a:rPr>
              <a:t> is order optimal (worst case).</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451719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53804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 point is that P(X_2 = 1) = 0.5</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018076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29</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This is a strong assumption – but there are cases in which it is realistic,</a:t>
            </a:r>
            <a:r>
              <a:rPr lang="en-AU" sz="3280" b="0" strike="noStrike" spc="-1" baseline="0" dirty="0" smtClean="0">
                <a:solidFill>
                  <a:srgbClr val="000000"/>
                </a:solidFill>
                <a:uFill>
                  <a:solidFill>
                    <a:srgbClr val="FFFFFF"/>
                  </a:solidFill>
                </a:uFill>
                <a:latin typeface="Arial"/>
              </a:rPr>
              <a:t> </a:t>
            </a:r>
            <a:r>
              <a:rPr lang="en-AU" sz="3280" b="0" strike="noStrike" spc="-1" baseline="0" dirty="0" err="1" smtClean="0">
                <a:solidFill>
                  <a:srgbClr val="000000"/>
                </a:solidFill>
                <a:uFill>
                  <a:solidFill>
                    <a:srgbClr val="FFFFFF"/>
                  </a:solidFill>
                </a:uFill>
                <a:latin typeface="Arial"/>
              </a:rPr>
              <a:t>ie</a:t>
            </a:r>
            <a:r>
              <a:rPr lang="en-AU" sz="3280" b="0" strike="noStrike" spc="-1" baseline="0" dirty="0" smtClean="0">
                <a:solidFill>
                  <a:srgbClr val="000000"/>
                </a:solidFill>
                <a:uFill>
                  <a:solidFill>
                    <a:srgbClr val="FFFFFF"/>
                  </a:solidFill>
                </a:uFill>
                <a:latin typeface="Arial"/>
              </a:rPr>
              <a:t> a company may be able to control a range of levers and know how each of these levers impact a number of characteristics of their business – but not how some external quantity might respond.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8459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 name="TextShape 1"/>
          <p:cNvSpPr txBox="1"/>
          <p:nvPr/>
        </p:nvSpPr>
        <p:spPr>
          <a:xfrm>
            <a:off x="4282200" y="10155600"/>
            <a:ext cx="3275640" cy="534240"/>
          </a:xfrm>
          <a:prstGeom prst="rect">
            <a:avLst/>
          </a:prstGeom>
          <a:noFill/>
          <a:ln>
            <a:noFill/>
          </a:ln>
        </p:spPr>
        <p:txBody>
          <a:bodyPr anchor="b"/>
          <a:lstStyle/>
          <a:p>
            <a:pPr algn="r">
              <a:lnSpc>
                <a:spcPct val="100000"/>
              </a:lnSpc>
            </a:pPr>
            <a:fld id="{D05FB511-DFD3-4670-A1D9-CB5A053B6D3E}" type="slidenum">
              <a:rPr lang="en-AU" sz="1200" b="0" strike="noStrike" spc="-1">
                <a:solidFill>
                  <a:srgbClr val="000000"/>
                </a:solidFill>
                <a:uFill>
                  <a:solidFill>
                    <a:srgbClr val="FFFFFF"/>
                  </a:solidFill>
                </a:uFill>
                <a:latin typeface="Times New Roman"/>
              </a:rPr>
              <a:t>3</a:t>
            </a:fld>
            <a:endParaRPr lang="en-AU" sz="1400" b="0" strike="noStrike" spc="-1">
              <a:solidFill>
                <a:srgbClr val="000000"/>
              </a:solidFill>
              <a:uFill>
                <a:solidFill>
                  <a:srgbClr val="FFFFFF"/>
                </a:solidFill>
              </a:uFill>
              <a:latin typeface="Times New Roman"/>
            </a:endParaRPr>
          </a:p>
        </p:txBody>
      </p:sp>
      <p:sp>
        <p:nvSpPr>
          <p:cNvPr id="424"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6512661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p>
          <a:p>
            <a:r>
              <a:rPr lang="en-AU" sz="3280" b="0" strike="noStrike" spc="-1" baseline="0" dirty="0" smtClean="0">
                <a:solidFill>
                  <a:srgbClr val="000000"/>
                </a:solidFill>
                <a:uFill>
                  <a:solidFill>
                    <a:srgbClr val="FFFFFF"/>
                  </a:solidFill>
                </a:uFill>
                <a:latin typeface="Arial"/>
              </a:rPr>
              <a:t>m(eta*) is 3.8 in this setting.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075606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673557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481943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6122716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 optimism principle breaks when</a:t>
            </a:r>
            <a:r>
              <a:rPr lang="en-AU" sz="3280" b="0" strike="noStrike" spc="-1" baseline="0" dirty="0" smtClean="0">
                <a:solidFill>
                  <a:srgbClr val="000000"/>
                </a:solidFill>
                <a:uFill>
                  <a:solidFill>
                    <a:srgbClr val="FFFFFF"/>
                  </a:solidFill>
                </a:uFill>
                <a:latin typeface="Arial"/>
              </a:rPr>
              <a:t> we have information sharing across arms. </a:t>
            </a:r>
          </a:p>
          <a:p>
            <a:r>
              <a:rPr lang="en-AU" sz="3280" b="0" strike="noStrike" spc="-1" baseline="0" dirty="0" smtClean="0">
                <a:solidFill>
                  <a:srgbClr val="000000"/>
                </a:solidFill>
                <a:uFill>
                  <a:solidFill>
                    <a:srgbClr val="FFFFFF"/>
                  </a:solidFill>
                </a:uFill>
                <a:latin typeface="Arial"/>
              </a:rPr>
              <a:t>There is a general principle that could be applied to minimize Bayesian regret – Information direct sampling</a:t>
            </a:r>
          </a:p>
          <a:p>
            <a:pPr marL="457200" indent="-457200">
              <a:buFontTx/>
              <a:buChar char="-"/>
            </a:pPr>
            <a:r>
              <a:rPr lang="en-AU" sz="3280" b="0" strike="noStrike" spc="-1" baseline="0" dirty="0" smtClean="0">
                <a:solidFill>
                  <a:srgbClr val="000000"/>
                </a:solidFill>
                <a:uFill>
                  <a:solidFill>
                    <a:srgbClr val="FFFFFF"/>
                  </a:solidFill>
                </a:uFill>
                <a:latin typeface="Arial"/>
              </a:rPr>
              <a:t>Its important to put these two parts together because, from a bandit perspective, structure is needed to make learning how to act feasible in realistic problems with many potential variables to control – and potentially exponentially many actions - and from a observational causal inference perspective because not everything can be learnt from observational data. </a:t>
            </a:r>
          </a:p>
          <a:p>
            <a:pPr marL="457200" indent="-457200">
              <a:buFontTx/>
              <a:buChar char="-"/>
            </a:pPr>
            <a:r>
              <a:rPr lang="en-AU" sz="3280" b="0" strike="noStrike" spc="-1" baseline="0" dirty="0" smtClean="0">
                <a:solidFill>
                  <a:srgbClr val="000000"/>
                </a:solidFill>
                <a:uFill>
                  <a:solidFill>
                    <a:srgbClr val="FFFFFF"/>
                  </a:solidFill>
                </a:uFill>
                <a:latin typeface="Arial"/>
              </a:rPr>
              <a:t>Could we use the </a:t>
            </a:r>
            <a:r>
              <a:rPr lang="en-AU" sz="3280" b="0" strike="noStrike" spc="-1" baseline="0" dirty="0" err="1" smtClean="0">
                <a:solidFill>
                  <a:srgbClr val="000000"/>
                </a:solidFill>
                <a:uFill>
                  <a:solidFill>
                    <a:srgbClr val="FFFFFF"/>
                  </a:solidFill>
                </a:uFill>
                <a:latin typeface="Arial"/>
              </a:rPr>
              <a:t>corelling</a:t>
            </a:r>
            <a:r>
              <a:rPr lang="en-AU" sz="3280" b="0" strike="noStrike" spc="-1" baseline="0" dirty="0" smtClean="0">
                <a:solidFill>
                  <a:srgbClr val="000000"/>
                </a:solidFill>
                <a:uFill>
                  <a:solidFill>
                    <a:srgbClr val="FFFFFF"/>
                  </a:solidFill>
                </a:uFill>
                <a:latin typeface="Arial"/>
              </a:rPr>
              <a:t> bandit approach – such that if the assumption is wrong we switch to using the better estimation method?</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556275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31905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TextShape 1"/>
          <p:cNvSpPr txBox="1"/>
          <p:nvPr/>
        </p:nvSpPr>
        <p:spPr>
          <a:xfrm>
            <a:off x="4282200" y="10155600"/>
            <a:ext cx="3275640" cy="534240"/>
          </a:xfrm>
          <a:prstGeom prst="rect">
            <a:avLst/>
          </a:prstGeom>
          <a:noFill/>
          <a:ln>
            <a:noFill/>
          </a:ln>
        </p:spPr>
        <p:txBody>
          <a:bodyPr anchor="b"/>
          <a:lstStyle/>
          <a:p>
            <a:pPr algn="r">
              <a:lnSpc>
                <a:spcPct val="100000"/>
              </a:lnSpc>
            </a:pPr>
            <a:fld id="{63CEE544-2C6B-40BE-A584-376C6EC766A1}" type="slidenum">
              <a:rPr lang="en-AU" sz="1200" b="0" strike="noStrike" spc="-1">
                <a:solidFill>
                  <a:srgbClr val="000000"/>
                </a:solidFill>
                <a:uFill>
                  <a:solidFill>
                    <a:srgbClr val="FFFFFF"/>
                  </a:solidFill>
                </a:uFill>
                <a:latin typeface="Times New Roman"/>
              </a:rPr>
              <a:t>4</a:t>
            </a:fld>
            <a:endParaRPr lang="en-AU" sz="1400" b="0" strike="noStrike" spc="-1">
              <a:solidFill>
                <a:srgbClr val="000000"/>
              </a:solidFill>
              <a:uFill>
                <a:solidFill>
                  <a:srgbClr val="FFFFFF"/>
                </a:solidFill>
              </a:uFill>
              <a:latin typeface="Times New Roman"/>
            </a:endParaRPr>
          </a:p>
        </p:txBody>
      </p:sp>
      <p:sp>
        <p:nvSpPr>
          <p:cNvPr id="422"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5</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069988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TextShape 1"/>
          <p:cNvSpPr txBox="1"/>
          <p:nvPr/>
        </p:nvSpPr>
        <p:spPr>
          <a:xfrm>
            <a:off x="4282200" y="10155600"/>
            <a:ext cx="3275640" cy="534240"/>
          </a:xfrm>
          <a:prstGeom prst="rect">
            <a:avLst/>
          </a:prstGeom>
          <a:noFill/>
          <a:ln>
            <a:noFill/>
          </a:ln>
        </p:spPr>
        <p:txBody>
          <a:bodyPr anchor="b"/>
          <a:lstStyle/>
          <a:p>
            <a:pPr algn="r">
              <a:lnSpc>
                <a:spcPct val="100000"/>
              </a:lnSpc>
            </a:pPr>
            <a:fld id="{0C929FD6-26E3-4946-9607-AD3B9C10FEC4}" type="slidenum">
              <a:rPr lang="en-AU" sz="1200" b="0" strike="noStrike" spc="-1">
                <a:solidFill>
                  <a:srgbClr val="000000"/>
                </a:solidFill>
                <a:uFill>
                  <a:solidFill>
                    <a:srgbClr val="FFFFFF"/>
                  </a:solidFill>
                </a:uFill>
                <a:latin typeface="Times New Roman"/>
              </a:rPr>
              <a:t>6</a:t>
            </a:fld>
            <a:endParaRPr lang="en-AU" sz="1400" b="0" strike="noStrike" spc="-1">
              <a:solidFill>
                <a:srgbClr val="000000"/>
              </a:solidFill>
              <a:uFill>
                <a:solidFill>
                  <a:srgbClr val="FFFFFF"/>
                </a:solidFill>
              </a:uFill>
              <a:latin typeface="Times New Roman"/>
            </a:endParaRPr>
          </a:p>
        </p:txBody>
      </p:sp>
      <p:sp>
        <p:nvSpPr>
          <p:cNvPr id="428"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7</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high light what remains invariant</a:t>
            </a:r>
            <a:endParaRPr lang="en-AU" sz="3280" b="0" strike="noStrike" spc="-1" dirty="0">
              <a:solidFill>
                <a:srgbClr val="000000"/>
              </a:solidFill>
              <a:uFill>
                <a:solidFill>
                  <a:srgbClr val="FFFFFF"/>
                </a:solidFill>
              </a:uFill>
              <a:latin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8</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Things are more interesting when there are latent variables</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notation is just a notation – the question is can properties of one system be inferred from another. </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Explain the localisation property of d-separation.</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calculus is complete</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80447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9</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Things are more interesting when there are latent variables</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notation is just a notation – the question is can properties of one system be inferred from another. </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Explain the localisation property of d-separation.</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calculus is complete</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633715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9" name="PlaceHolder 2"/>
          <p:cNvSpPr>
            <a:spLocks noGrp="1"/>
          </p:cNvSpPr>
          <p:nvPr>
            <p:ph type="body"/>
          </p:nvPr>
        </p:nvSpPr>
        <p:spPr>
          <a:xfrm>
            <a:off x="504000" y="176904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0" name="PlaceHolder 3"/>
          <p:cNvSpPr>
            <a:spLocks noGrp="1"/>
          </p:cNvSpPr>
          <p:nvPr>
            <p:ph type="body"/>
          </p:nvPr>
        </p:nvSpPr>
        <p:spPr>
          <a:xfrm>
            <a:off x="504000" y="405936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72"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3"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4" name="PlaceHolder 4"/>
          <p:cNvSpPr>
            <a:spLocks noGrp="1"/>
          </p:cNvSpPr>
          <p:nvPr>
            <p:ph type="body"/>
          </p:nvPr>
        </p:nvSpPr>
        <p:spPr>
          <a:xfrm>
            <a:off x="515268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5" name="PlaceHolder 5"/>
          <p:cNvSpPr>
            <a:spLocks noGrp="1"/>
          </p:cNvSpPr>
          <p:nvPr>
            <p:ph type="body"/>
          </p:nvPr>
        </p:nvSpPr>
        <p:spPr>
          <a:xfrm>
            <a:off x="50400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77" name="PlaceHolder 2"/>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8" name="PlaceHolder 3"/>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pic>
        <p:nvPicPr>
          <p:cNvPr id="79" name="Picture 78"/>
          <p:cNvPicPr/>
          <p:nvPr/>
        </p:nvPicPr>
        <p:blipFill>
          <a:blip r:embed="rId2"/>
          <a:stretch/>
        </p:blipFill>
        <p:spPr>
          <a:xfrm>
            <a:off x="2292120" y="1768680"/>
            <a:ext cx="5495040" cy="4384440"/>
          </a:xfrm>
          <a:prstGeom prst="rect">
            <a:avLst/>
          </a:prstGeom>
          <a:ln>
            <a:noFill/>
          </a:ln>
        </p:spPr>
      </p:pic>
      <p:pic>
        <p:nvPicPr>
          <p:cNvPr id="80" name="Picture 79"/>
          <p:cNvPicPr/>
          <p:nvPr/>
        </p:nvPicPr>
        <p:blipFill>
          <a:blip r:embed="rId2"/>
          <a:stretch/>
        </p:blipFill>
        <p:spPr>
          <a:xfrm>
            <a:off x="2292120" y="1768680"/>
            <a:ext cx="5495040" cy="438444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48" name="PlaceHolder 2"/>
          <p:cNvSpPr>
            <a:spLocks noGrp="1"/>
          </p:cNvSpPr>
          <p:nvPr>
            <p:ph type="subTitle"/>
          </p:nvPr>
        </p:nvSpPr>
        <p:spPr>
          <a:xfrm>
            <a:off x="504000" y="1769040"/>
            <a:ext cx="9071640" cy="4384440"/>
          </a:xfrm>
          <a:prstGeom prst="rect">
            <a:avLst/>
          </a:prstGeom>
        </p:spPr>
        <p:txBody>
          <a:bodyPr lIns="0" tIns="0" rIns="0" bIns="0" anchor="ctr"/>
          <a:lstStyle/>
          <a:p>
            <a:pPr algn="ctr"/>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0" name="PlaceHolder 2"/>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2" name="PlaceHolder 2"/>
          <p:cNvSpPr>
            <a:spLocks noGrp="1"/>
          </p:cNvSpPr>
          <p:nvPr>
            <p:ph type="body"/>
          </p:nvPr>
        </p:nvSpPr>
        <p:spPr>
          <a:xfrm>
            <a:off x="50400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3" name="PlaceHolder 3"/>
          <p:cNvSpPr>
            <a:spLocks noGrp="1"/>
          </p:cNvSpPr>
          <p:nvPr>
            <p:ph type="body"/>
          </p:nvPr>
        </p:nvSpPr>
        <p:spPr>
          <a:xfrm>
            <a:off x="515268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4"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5" name="PlaceHolder 1"/>
          <p:cNvSpPr>
            <a:spLocks noGrp="1"/>
          </p:cNvSpPr>
          <p:nvPr>
            <p:ph type="subTitle"/>
          </p:nvPr>
        </p:nvSpPr>
        <p:spPr>
          <a:xfrm>
            <a:off x="504000" y="301320"/>
            <a:ext cx="9071640" cy="5851800"/>
          </a:xfrm>
          <a:prstGeom prst="rect">
            <a:avLst/>
          </a:prstGeom>
        </p:spPr>
        <p:txBody>
          <a:bodyPr lIns="0" tIns="0" rIns="0" bIns="0" anchor="ctr"/>
          <a:lstStyle/>
          <a:p>
            <a:pPr algn="ctr"/>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7"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8" name="PlaceHolder 3"/>
          <p:cNvSpPr>
            <a:spLocks noGrp="1"/>
          </p:cNvSpPr>
          <p:nvPr>
            <p:ph type="body"/>
          </p:nvPr>
        </p:nvSpPr>
        <p:spPr>
          <a:xfrm>
            <a:off x="50400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9" name="PlaceHolder 4"/>
          <p:cNvSpPr>
            <a:spLocks noGrp="1"/>
          </p:cNvSpPr>
          <p:nvPr>
            <p:ph type="body"/>
          </p:nvPr>
        </p:nvSpPr>
        <p:spPr>
          <a:xfrm>
            <a:off x="515268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1" name="PlaceHolder 2"/>
          <p:cNvSpPr>
            <a:spLocks noGrp="1"/>
          </p:cNvSpPr>
          <p:nvPr>
            <p:ph type="body"/>
          </p:nvPr>
        </p:nvSpPr>
        <p:spPr>
          <a:xfrm>
            <a:off x="50400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2"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3" name="PlaceHolder 4"/>
          <p:cNvSpPr>
            <a:spLocks noGrp="1"/>
          </p:cNvSpPr>
          <p:nvPr>
            <p:ph type="body"/>
          </p:nvPr>
        </p:nvSpPr>
        <p:spPr>
          <a:xfrm>
            <a:off x="515268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5"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6"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7" name="PlaceHolder 4"/>
          <p:cNvSpPr>
            <a:spLocks noGrp="1"/>
          </p:cNvSpPr>
          <p:nvPr>
            <p:ph type="body"/>
          </p:nvPr>
        </p:nvSpPr>
        <p:spPr>
          <a:xfrm>
            <a:off x="504000" y="405936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CustomShape 1"/>
          <p:cNvSpPr/>
          <p:nvPr/>
        </p:nvSpPr>
        <p:spPr>
          <a:xfrm>
            <a:off x="0" y="7272720"/>
            <a:ext cx="10079640" cy="286560"/>
          </a:xfrm>
          <a:prstGeom prst="rect">
            <a:avLst/>
          </a:prstGeom>
          <a:solidFill>
            <a:srgbClr val="94B0BE"/>
          </a:solidFill>
          <a:ln>
            <a:noFill/>
          </a:ln>
        </p:spPr>
        <p:style>
          <a:lnRef idx="0">
            <a:scrgbClr r="0" g="0" b="0"/>
          </a:lnRef>
          <a:fillRef idx="0">
            <a:scrgbClr r="0" g="0" b="0"/>
          </a:fillRef>
          <a:effectRef idx="0">
            <a:scrgbClr r="0" g="0" b="0"/>
          </a:effectRef>
          <a:fontRef idx="minor"/>
        </p:style>
      </p:sp>
      <p:sp>
        <p:nvSpPr>
          <p:cNvPr id="40" name="CustomShape 2"/>
          <p:cNvSpPr/>
          <p:nvPr/>
        </p:nvSpPr>
        <p:spPr>
          <a:xfrm>
            <a:off x="0" y="0"/>
            <a:ext cx="10079640" cy="842760"/>
          </a:xfrm>
          <a:prstGeom prst="rect">
            <a:avLst/>
          </a:prstGeom>
          <a:solidFill>
            <a:srgbClr val="333333"/>
          </a:solidFill>
          <a:ln>
            <a:noFill/>
          </a:ln>
        </p:spPr>
        <p:style>
          <a:lnRef idx="0">
            <a:scrgbClr r="0" g="0" b="0"/>
          </a:lnRef>
          <a:fillRef idx="0">
            <a:scrgbClr r="0" g="0" b="0"/>
          </a:fillRef>
          <a:effectRef idx="0">
            <a:scrgbClr r="0" g="0" b="0"/>
          </a:effectRef>
          <a:fontRef idx="minor"/>
        </p:style>
      </p:sp>
      <p:pic>
        <p:nvPicPr>
          <p:cNvPr id="41" name="Picture 9"/>
          <p:cNvPicPr/>
          <p:nvPr/>
        </p:nvPicPr>
        <p:blipFill>
          <a:blip r:embed="rId14"/>
          <a:stretch/>
        </p:blipFill>
        <p:spPr>
          <a:xfrm>
            <a:off x="516240" y="127440"/>
            <a:ext cx="1665720" cy="578880"/>
          </a:xfrm>
          <a:prstGeom prst="rect">
            <a:avLst/>
          </a:prstGeom>
          <a:ln>
            <a:noFill/>
          </a:ln>
        </p:spPr>
      </p:pic>
      <p:sp>
        <p:nvSpPr>
          <p:cNvPr id="42" name="PlaceHolder 3"/>
          <p:cNvSpPr>
            <a:spLocks noGrp="1"/>
          </p:cNvSpPr>
          <p:nvPr>
            <p:ph type="title"/>
          </p:nvPr>
        </p:nvSpPr>
        <p:spPr>
          <a:xfrm>
            <a:off x="516240" y="843120"/>
            <a:ext cx="9071640" cy="1259640"/>
          </a:xfrm>
          <a:prstGeom prst="rect">
            <a:avLst/>
          </a:prstGeom>
        </p:spPr>
        <p:txBody>
          <a:bodyPr anchor="ctr"/>
          <a:lstStyle/>
          <a:p>
            <a:pPr>
              <a:lnSpc>
                <a:spcPct val="100000"/>
              </a:lnSpc>
            </a:pPr>
            <a:r>
              <a:rPr lang="en-AU" sz="3600" b="0" strike="noStrike" spc="-1">
                <a:solidFill>
                  <a:srgbClr val="527688"/>
                </a:solidFill>
                <a:uFill>
                  <a:solidFill>
                    <a:srgbClr val="FFFFFF"/>
                  </a:solidFill>
                </a:uFill>
                <a:latin typeface="Arial"/>
                <a:ea typeface="Arial"/>
              </a:rPr>
              <a:t>Click to edit Master title style</a:t>
            </a:r>
            <a:endParaRPr lang="en-AU" sz="4640" b="0" strike="noStrike" spc="-1">
              <a:solidFill>
                <a:srgbClr val="000000"/>
              </a:solidFill>
              <a:uFill>
                <a:solidFill>
                  <a:srgbClr val="FFFFFF"/>
                </a:solidFill>
              </a:uFill>
              <a:latin typeface="Arial"/>
            </a:endParaRPr>
          </a:p>
        </p:txBody>
      </p:sp>
      <p:sp>
        <p:nvSpPr>
          <p:cNvPr id="43" name="PlaceHolder 4"/>
          <p:cNvSpPr>
            <a:spLocks noGrp="1"/>
          </p:cNvSpPr>
          <p:nvPr>
            <p:ph type="body"/>
          </p:nvPr>
        </p:nvSpPr>
        <p:spPr>
          <a:xfrm>
            <a:off x="504000" y="2112120"/>
            <a:ext cx="9071640" cy="4640760"/>
          </a:xfrm>
          <a:prstGeom prst="rect">
            <a:avLst/>
          </a:prstGeom>
        </p:spPr>
        <p:txBody>
          <a:bodyPr/>
          <a:lstStyle/>
          <a:p>
            <a:pPr marL="432000" indent="-324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Click to edit the outline text format</a:t>
            </a:r>
            <a:endParaRPr lang="en-AU" sz="3530" b="0" strike="noStrike" spc="-1">
              <a:solidFill>
                <a:srgbClr val="000000"/>
              </a:solidFill>
              <a:uFill>
                <a:solidFill>
                  <a:srgbClr val="FFFFFF"/>
                </a:solidFill>
              </a:uFill>
              <a:latin typeface="Arial"/>
            </a:endParaRPr>
          </a:p>
          <a:p>
            <a:pPr marL="864000" lvl="1" indent="-324000">
              <a:buClr>
                <a:srgbClr val="000000"/>
              </a:buClr>
              <a:buSzPct val="75000"/>
              <a:buFont typeface="Symbol" charset="2"/>
              <a:buChar char=""/>
            </a:pPr>
            <a:r>
              <a:rPr lang="en-AU" sz="3200" b="0" strike="noStrike" spc="-1">
                <a:solidFill>
                  <a:srgbClr val="000000"/>
                </a:solidFill>
                <a:uFill>
                  <a:solidFill>
                    <a:srgbClr val="FFFFFF"/>
                  </a:solidFill>
                </a:uFill>
                <a:latin typeface="Arial"/>
                <a:ea typeface="Arial"/>
              </a:rPr>
              <a:t>Second Outline Level</a:t>
            </a:r>
            <a:endParaRPr lang="en-AU" sz="2650" b="0" strike="noStrike" spc="-1">
              <a:solidFill>
                <a:srgbClr val="000000"/>
              </a:solidFill>
              <a:uFill>
                <a:solidFill>
                  <a:srgbClr val="FFFFFF"/>
                </a:solidFill>
              </a:uFill>
              <a:latin typeface="Arial"/>
            </a:endParaRPr>
          </a:p>
          <a:p>
            <a:pPr marL="1296000" lvl="2" indent="-288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Third Outline Level</a:t>
            </a:r>
            <a:endParaRPr lang="en-AU" sz="2210" b="0" strike="noStrike" spc="-1">
              <a:solidFill>
                <a:srgbClr val="000000"/>
              </a:solidFill>
              <a:uFill>
                <a:solidFill>
                  <a:srgbClr val="FFFFFF"/>
                </a:solidFill>
              </a:uFill>
              <a:latin typeface="Arial"/>
            </a:endParaRPr>
          </a:p>
          <a:p>
            <a:pPr marL="1728000" lvl="3" indent="-216000">
              <a:buClr>
                <a:srgbClr val="000000"/>
              </a:buClr>
              <a:buSzPct val="75000"/>
              <a:buFont typeface="Symbol" charset="2"/>
              <a:buChar char=""/>
            </a:pPr>
            <a:r>
              <a:rPr lang="en-AU" sz="3200" b="0" strike="noStrike" spc="-1">
                <a:solidFill>
                  <a:srgbClr val="000000"/>
                </a:solidFill>
                <a:uFill>
                  <a:solidFill>
                    <a:srgbClr val="FFFFFF"/>
                  </a:solidFill>
                </a:uFill>
                <a:latin typeface="Arial"/>
                <a:ea typeface="Arial"/>
              </a:rPr>
              <a:t>Fourth Outline Level</a:t>
            </a:r>
            <a:endParaRPr lang="en-AU" sz="2210" b="0" strike="noStrike" spc="-1">
              <a:solidFill>
                <a:srgbClr val="000000"/>
              </a:solidFill>
              <a:uFill>
                <a:solidFill>
                  <a:srgbClr val="FFFFFF"/>
                </a:solidFill>
              </a:uFill>
              <a:latin typeface="Arial"/>
            </a:endParaRPr>
          </a:p>
          <a:p>
            <a:pPr marL="2160000" lvl="4"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Fifth Outline Level</a:t>
            </a:r>
            <a:endParaRPr lang="en-AU" sz="2210" b="0" strike="noStrike" spc="-1">
              <a:solidFill>
                <a:srgbClr val="000000"/>
              </a:solidFill>
              <a:uFill>
                <a:solidFill>
                  <a:srgbClr val="FFFFFF"/>
                </a:solidFill>
              </a:uFill>
              <a:latin typeface="Arial"/>
            </a:endParaRPr>
          </a:p>
          <a:p>
            <a:pPr marL="2592000" lvl="5"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Sixth Outline Level</a:t>
            </a:r>
            <a:endParaRPr lang="en-AU" sz="2210" b="0" strike="noStrike" spc="-1">
              <a:solidFill>
                <a:srgbClr val="000000"/>
              </a:solidFill>
              <a:uFill>
                <a:solidFill>
                  <a:srgbClr val="FFFFFF"/>
                </a:solidFill>
              </a:uFill>
              <a:latin typeface="Arial"/>
            </a:endParaRPr>
          </a:p>
          <a:p>
            <a:pPr marL="3024000" lvl="6"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Seventh Outline LevelClick to edit Master text styles</a:t>
            </a:r>
            <a:endParaRPr lang="en-AU" sz="2210" b="0" strike="noStrike" spc="-1">
              <a:solidFill>
                <a:srgbClr val="000000"/>
              </a:solidFill>
              <a:uFill>
                <a:solidFill>
                  <a:srgbClr val="FFFFFF"/>
                </a:solidFill>
              </a:uFill>
              <a:latin typeface="Arial"/>
            </a:endParaRPr>
          </a:p>
          <a:p>
            <a:pPr marL="3456000" lvl="7" indent="-216000">
              <a:buClr>
                <a:srgbClr val="000000"/>
              </a:buClr>
              <a:buSzPct val="45000"/>
              <a:buFont typeface="Wingdings" charset="2"/>
              <a:buChar char=""/>
            </a:pPr>
            <a:r>
              <a:rPr lang="en-AU" sz="2800" b="0" strike="noStrike" spc="-1">
                <a:solidFill>
                  <a:srgbClr val="000000"/>
                </a:solidFill>
                <a:uFill>
                  <a:solidFill>
                    <a:srgbClr val="FFFFFF"/>
                  </a:solidFill>
                </a:uFill>
                <a:latin typeface="Arial"/>
                <a:ea typeface="Arial"/>
              </a:rPr>
              <a:t>Second level</a:t>
            </a:r>
            <a:endParaRPr lang="en-AU" sz="2210" b="0" strike="noStrike" spc="-1">
              <a:solidFill>
                <a:srgbClr val="000000"/>
              </a:solidFill>
              <a:uFill>
                <a:solidFill>
                  <a:srgbClr val="FFFFFF"/>
                </a:solidFill>
              </a:uFill>
              <a:latin typeface="Arial"/>
            </a:endParaRPr>
          </a:p>
          <a:p>
            <a:pPr marL="3888000" lvl="8" indent="-216000">
              <a:buClr>
                <a:srgbClr val="000000"/>
              </a:buClr>
              <a:buSzPct val="45000"/>
              <a:buFont typeface="Wingdings" charset="2"/>
              <a:buChar char=""/>
            </a:pPr>
            <a:r>
              <a:rPr lang="en-AU" sz="2400" b="0" strike="noStrike" spc="-1">
                <a:solidFill>
                  <a:srgbClr val="000000"/>
                </a:solidFill>
                <a:uFill>
                  <a:solidFill>
                    <a:srgbClr val="FFFFFF"/>
                  </a:solidFill>
                </a:uFill>
                <a:latin typeface="Arial"/>
                <a:ea typeface="Arial"/>
              </a:rPr>
              <a:t>Third level</a:t>
            </a:r>
            <a:endParaRPr lang="en-AU" sz="2210" b="0" strike="noStrike" spc="-1">
              <a:solidFill>
                <a:srgbClr val="000000"/>
              </a:solidFill>
              <a:uFill>
                <a:solidFill>
                  <a:srgbClr val="FFFFFF"/>
                </a:solidFill>
              </a:uFill>
              <a:latin typeface="Arial"/>
            </a:endParaRPr>
          </a:p>
          <a:p>
            <a:pPr marL="4320000" lvl="0" indent="-216000">
              <a:lnSpc>
                <a:spcPct val="100000"/>
              </a:lnSpc>
              <a:buClr>
                <a:srgbClr val="000000"/>
              </a:buClr>
              <a:buSzPct val="45000"/>
              <a:buFont typeface="Wingdings" charset="2"/>
              <a:buChar char=""/>
            </a:pPr>
            <a:r>
              <a:rPr lang="en-AU" sz="2000" b="0" strike="noStrike" spc="-1">
                <a:solidFill>
                  <a:srgbClr val="000000"/>
                </a:solidFill>
                <a:uFill>
                  <a:solidFill>
                    <a:srgbClr val="FFFFFF"/>
                  </a:solidFill>
                </a:uFill>
                <a:latin typeface="Arial"/>
                <a:ea typeface="Arial"/>
              </a:rPr>
              <a:t>Fourth level</a:t>
            </a:r>
            <a:endParaRPr lang="en-AU" sz="3530" b="0" strike="noStrike" spc="-1">
              <a:solidFill>
                <a:srgbClr val="000000"/>
              </a:solidFill>
              <a:uFill>
                <a:solidFill>
                  <a:srgbClr val="FFFFFF"/>
                </a:solidFill>
              </a:uFill>
              <a:latin typeface="Arial"/>
            </a:endParaRPr>
          </a:p>
          <a:p>
            <a:pPr marL="4320000" lvl="0" indent="-216000">
              <a:lnSpc>
                <a:spcPct val="100000"/>
              </a:lnSpc>
              <a:buClr>
                <a:srgbClr val="000000"/>
              </a:buClr>
              <a:buSzPct val="45000"/>
              <a:buFont typeface="Wingdings" charset="2"/>
              <a:buChar char=""/>
            </a:pPr>
            <a:r>
              <a:rPr lang="en-AU" sz="2000" b="0" strike="noStrike" spc="-1">
                <a:solidFill>
                  <a:srgbClr val="000000"/>
                </a:solidFill>
                <a:uFill>
                  <a:solidFill>
                    <a:srgbClr val="FFFFFF"/>
                  </a:solidFill>
                </a:uFill>
                <a:latin typeface="Arial"/>
                <a:ea typeface="Arial"/>
              </a:rPr>
              <a:t>Fifth level</a:t>
            </a:r>
            <a:endParaRPr lang="en-AU" sz="3530" b="0" strike="noStrike" spc="-1">
              <a:solidFill>
                <a:srgbClr val="000000"/>
              </a:solidFill>
              <a:uFill>
                <a:solidFill>
                  <a:srgbClr val="FFFFFF"/>
                </a:solidFill>
              </a:uFill>
              <a:latin typeface="Arial"/>
            </a:endParaRPr>
          </a:p>
        </p:txBody>
      </p:sp>
      <p:sp>
        <p:nvSpPr>
          <p:cNvPr id="44" name="PlaceHolder 5"/>
          <p:cNvSpPr>
            <a:spLocks noGrp="1"/>
          </p:cNvSpPr>
          <p:nvPr>
            <p:ph type="dt"/>
          </p:nvPr>
        </p:nvSpPr>
        <p:spPr>
          <a:xfrm>
            <a:off x="6310080" y="7272720"/>
            <a:ext cx="2351880" cy="216720"/>
          </a:xfrm>
          <a:prstGeom prst="rect">
            <a:avLst/>
          </a:prstGeom>
        </p:spPr>
        <p:txBody>
          <a:bodyPr/>
          <a:lstStyle/>
          <a:p>
            <a:endParaRPr lang="en-AU" sz="2400" b="0" strike="noStrike" spc="-1">
              <a:solidFill>
                <a:srgbClr val="000000"/>
              </a:solidFill>
              <a:uFill>
                <a:solidFill>
                  <a:srgbClr val="FFFFFF"/>
                </a:solidFill>
              </a:uFill>
              <a:latin typeface="Times New Roman"/>
            </a:endParaRPr>
          </a:p>
        </p:txBody>
      </p:sp>
      <p:sp>
        <p:nvSpPr>
          <p:cNvPr id="45" name="PlaceHolder 6"/>
          <p:cNvSpPr>
            <a:spLocks noGrp="1"/>
          </p:cNvSpPr>
          <p:nvPr>
            <p:ph type="ftr"/>
          </p:nvPr>
        </p:nvSpPr>
        <p:spPr>
          <a:xfrm>
            <a:off x="435600" y="7272720"/>
            <a:ext cx="5555880" cy="216720"/>
          </a:xfrm>
          <a:prstGeom prst="rect">
            <a:avLst/>
          </a:prstGeom>
        </p:spPr>
        <p:txBody>
          <a:bodyPr/>
          <a:lstStyle/>
          <a:p>
            <a:pPr>
              <a:lnSpc>
                <a:spcPct val="100000"/>
              </a:lnSpc>
            </a:pPr>
            <a:r>
              <a:rPr lang="en-AU" sz="1400" b="0" strike="noStrike" spc="-1">
                <a:solidFill>
                  <a:srgbClr val="000000"/>
                </a:solidFill>
                <a:uFill>
                  <a:solidFill>
                    <a:srgbClr val="FFFFFF"/>
                  </a:solidFill>
                </a:uFill>
                <a:latin typeface="Arial"/>
                <a:ea typeface="Arial"/>
              </a:rPr>
              <a:t>Footer text goes in here</a:t>
            </a:r>
            <a:endParaRPr lang="en-AU" sz="1400" b="0" strike="noStrike" spc="-1">
              <a:solidFill>
                <a:srgbClr val="000000"/>
              </a:solidFill>
              <a:uFill>
                <a:solidFill>
                  <a:srgbClr val="FFFFFF"/>
                </a:solidFill>
              </a:uFill>
              <a:latin typeface="Times New Roman"/>
            </a:endParaRPr>
          </a:p>
        </p:txBody>
      </p:sp>
      <p:sp>
        <p:nvSpPr>
          <p:cNvPr id="46" name="PlaceHolder 7"/>
          <p:cNvSpPr>
            <a:spLocks noGrp="1"/>
          </p:cNvSpPr>
          <p:nvPr>
            <p:ph type="sldNum"/>
          </p:nvPr>
        </p:nvSpPr>
        <p:spPr>
          <a:xfrm>
            <a:off x="8930160" y="7272720"/>
            <a:ext cx="645120" cy="237600"/>
          </a:xfrm>
          <a:prstGeom prst="rect">
            <a:avLst/>
          </a:prstGeom>
        </p:spPr>
        <p:txBody>
          <a:bodyPr/>
          <a:lstStyle/>
          <a:p>
            <a:pPr algn="r">
              <a:lnSpc>
                <a:spcPct val="100000"/>
              </a:lnSpc>
            </a:pPr>
            <a:fld id="{523BC398-4F04-480B-B19F-5FCAB7F3E7ED}" type="slidenum">
              <a:rPr lang="en-AU" sz="1400" b="0" strike="noStrike" spc="-1">
                <a:solidFill>
                  <a:srgbClr val="000000"/>
                </a:solidFill>
                <a:uFill>
                  <a:solidFill>
                    <a:srgbClr val="FFFFFF"/>
                  </a:solidFill>
                </a:uFill>
                <a:latin typeface="Arial"/>
                <a:ea typeface="Arial"/>
              </a:rPr>
              <a:t>‹#›</a:t>
            </a:fld>
            <a:endParaRPr lang="en-AU"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6" Type="http://schemas.openxmlformats.org/officeDocument/2006/relationships/image" Target="../media/image17.emf"/><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8.emf"/></Relationships>
</file>

<file path=ppt/slides/_rels/slide13.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jpeg"/><Relationship Id="rId5" Type="http://schemas.openxmlformats.org/officeDocument/2006/relationships/image" Target="../media/image24.jpg"/><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png"/><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7.jpeg"/><Relationship Id="rId4" Type="http://schemas.openxmlformats.org/officeDocument/2006/relationships/image" Target="../media/image28.jpeg"/><Relationship Id="rId5" Type="http://schemas.openxmlformats.org/officeDocument/2006/relationships/image" Target="../media/image29.emf"/><Relationship Id="rId6" Type="http://schemas.openxmlformats.org/officeDocument/2006/relationships/image" Target="../media/image30.jpeg"/><Relationship Id="rId7" Type="http://schemas.openxmlformats.org/officeDocument/2006/relationships/image" Target="../media/image31.emf"/><Relationship Id="rId8" Type="http://schemas.openxmlformats.org/officeDocument/2006/relationships/image" Target="../media/image32.emf"/><Relationship Id="rId9" Type="http://schemas.openxmlformats.org/officeDocument/2006/relationships/image" Target="../media/image33.emf"/><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1" Type="http://schemas.openxmlformats.org/officeDocument/2006/relationships/image" Target="../media/image39.emf"/><Relationship Id="rId12" Type="http://schemas.openxmlformats.org/officeDocument/2006/relationships/image" Target="../media/image40.emf"/><Relationship Id="rId13" Type="http://schemas.openxmlformats.org/officeDocument/2006/relationships/image" Target="../media/image41.emf"/><Relationship Id="rId14" Type="http://schemas.openxmlformats.org/officeDocument/2006/relationships/image" Target="../media/image42.emf"/><Relationship Id="rId15" Type="http://schemas.openxmlformats.org/officeDocument/2006/relationships/image" Target="../media/image43.emf"/><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7.jpeg"/><Relationship Id="rId4" Type="http://schemas.openxmlformats.org/officeDocument/2006/relationships/image" Target="../media/image28.jpeg"/><Relationship Id="rId5" Type="http://schemas.openxmlformats.org/officeDocument/2006/relationships/image" Target="../media/image30.jpeg"/><Relationship Id="rId6" Type="http://schemas.openxmlformats.org/officeDocument/2006/relationships/image" Target="../media/image34.png"/><Relationship Id="rId7" Type="http://schemas.openxmlformats.org/officeDocument/2006/relationships/image" Target="../media/image35.gif"/><Relationship Id="rId8" Type="http://schemas.openxmlformats.org/officeDocument/2006/relationships/image" Target="../media/image36.jpg"/><Relationship Id="rId9" Type="http://schemas.openxmlformats.org/officeDocument/2006/relationships/image" Target="../media/image37.emf"/><Relationship Id="rId10" Type="http://schemas.openxmlformats.org/officeDocument/2006/relationships/image" Target="../media/image3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4.emf"/></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45.emf"/><Relationship Id="rId4" Type="http://schemas.openxmlformats.org/officeDocument/2006/relationships/image" Target="../media/image46.emf"/><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7.emf"/></Relationships>
</file>

<file path=ppt/slides/_rels/slide23.xml.rels><?xml version="1.0" encoding="UTF-8" standalone="yes"?>
<Relationships xmlns="http://schemas.openxmlformats.org/package/2006/relationships"><Relationship Id="rId3" Type="http://schemas.openxmlformats.org/officeDocument/2006/relationships/image" Target="../media/image48.emf"/><Relationship Id="rId4" Type="http://schemas.openxmlformats.org/officeDocument/2006/relationships/image" Target="../media/image49.emf"/><Relationship Id="rId5" Type="http://schemas.openxmlformats.org/officeDocument/2006/relationships/image" Target="../media/image50.emf"/><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51.emf"/><Relationship Id="rId4" Type="http://schemas.openxmlformats.org/officeDocument/2006/relationships/image" Target="../media/image52.emf"/><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51.emf"/><Relationship Id="rId4" Type="http://schemas.openxmlformats.org/officeDocument/2006/relationships/image" Target="../media/image53.emf"/><Relationship Id="rId5" Type="http://schemas.openxmlformats.org/officeDocument/2006/relationships/image" Target="../media/image54.emf"/><Relationship Id="rId6" Type="http://schemas.openxmlformats.org/officeDocument/2006/relationships/image" Target="../media/image55.emf"/><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51.emf"/><Relationship Id="rId4" Type="http://schemas.openxmlformats.org/officeDocument/2006/relationships/image" Target="../media/image56.emf"/><Relationship Id="rId5" Type="http://schemas.openxmlformats.org/officeDocument/2006/relationships/image" Target="../media/image57.emf"/><Relationship Id="rId6" Type="http://schemas.openxmlformats.org/officeDocument/2006/relationships/image" Target="../media/image58.emf"/><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59.emf"/><Relationship Id="rId4" Type="http://schemas.openxmlformats.org/officeDocument/2006/relationships/image" Target="../media/image60.emf"/><Relationship Id="rId5" Type="http://schemas.openxmlformats.org/officeDocument/2006/relationships/image" Target="../media/image61.emf"/><Relationship Id="rId6" Type="http://schemas.openxmlformats.org/officeDocument/2006/relationships/image" Target="../media/image62.emf"/><Relationship Id="rId7" Type="http://schemas.openxmlformats.org/officeDocument/2006/relationships/image" Target="../media/image63.emf"/><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64.emf"/><Relationship Id="rId4" Type="http://schemas.openxmlformats.org/officeDocument/2006/relationships/image" Target="../media/image65.emf"/><Relationship Id="rId5" Type="http://schemas.openxmlformats.org/officeDocument/2006/relationships/image" Target="../media/image66.emf"/><Relationship Id="rId6" Type="http://schemas.openxmlformats.org/officeDocument/2006/relationships/image" Target="../media/image67.emf"/><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68.emf"/><Relationship Id="rId4" Type="http://schemas.openxmlformats.org/officeDocument/2006/relationships/image" Target="../media/image69.emf"/><Relationship Id="rId5" Type="http://schemas.openxmlformats.org/officeDocument/2006/relationships/image" Target="../media/image70.emf"/><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emf"/><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71.png"/><Relationship Id="rId4" Type="http://schemas.openxmlformats.org/officeDocument/2006/relationships/image" Target="../media/image72.emf"/><Relationship Id="rId5" Type="http://schemas.openxmlformats.org/officeDocument/2006/relationships/image" Target="../media/image73.emf"/><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image" Target="../media/image72.emf"/><Relationship Id="rId4" Type="http://schemas.openxmlformats.org/officeDocument/2006/relationships/image" Target="../media/image74.emf"/><Relationship Id="rId5" Type="http://schemas.openxmlformats.org/officeDocument/2006/relationships/image" Target="../media/image75.emf"/><Relationship Id="rId6" Type="http://schemas.openxmlformats.org/officeDocument/2006/relationships/image" Target="../media/image76.emf"/><Relationship Id="rId7" Type="http://schemas.openxmlformats.org/officeDocument/2006/relationships/image" Target="../media/image77.emf"/><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78.emf"/></Relationships>
</file>

<file path=ppt/slides/_rels/slide33.xml.rels><?xml version="1.0" encoding="UTF-8" standalone="yes"?>
<Relationships xmlns="http://schemas.openxmlformats.org/package/2006/relationships"><Relationship Id="rId3" Type="http://schemas.openxmlformats.org/officeDocument/2006/relationships/image" Target="../media/image74.emf"/><Relationship Id="rId4" Type="http://schemas.openxmlformats.org/officeDocument/2006/relationships/image" Target="../media/image79.emf"/><Relationship Id="rId5" Type="http://schemas.openxmlformats.org/officeDocument/2006/relationships/image" Target="../media/image80.emf"/><Relationship Id="rId6" Type="http://schemas.openxmlformats.org/officeDocument/2006/relationships/image" Target="../media/image81.emf"/><Relationship Id="rId7" Type="http://schemas.openxmlformats.org/officeDocument/2006/relationships/image" Target="../media/image82.png"/><Relationship Id="rId8" Type="http://schemas.openxmlformats.org/officeDocument/2006/relationships/image" Target="../media/image51.emf"/><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1</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618586" y="1442091"/>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Causality</a:t>
            </a:r>
            <a:endParaRPr lang="en-AU" sz="4640" b="0" strike="noStrike" spc="-1" dirty="0">
              <a:solidFill>
                <a:srgbClr val="000000"/>
              </a:solidFill>
              <a:uFill>
                <a:solidFill>
                  <a:srgbClr val="FFFFFF"/>
                </a:solidFill>
              </a:uFill>
              <a:latin typeface="Arial"/>
            </a:endParaRPr>
          </a:p>
        </p:txBody>
      </p:sp>
      <p:sp>
        <p:nvSpPr>
          <p:cNvPr id="2" name="TextBox 1"/>
          <p:cNvSpPr txBox="1"/>
          <p:nvPr/>
        </p:nvSpPr>
        <p:spPr>
          <a:xfrm>
            <a:off x="1475470" y="4688464"/>
            <a:ext cx="8214756" cy="923330"/>
          </a:xfrm>
          <a:prstGeom prst="rect">
            <a:avLst/>
          </a:prstGeom>
          <a:noFill/>
        </p:spPr>
        <p:txBody>
          <a:bodyPr wrap="square" rtlCol="0">
            <a:spAutoFit/>
          </a:bodyPr>
          <a:lstStyle/>
          <a:p>
            <a:r>
              <a:rPr lang="en-US" i="1" dirty="0">
                <a:latin typeface="Latin Modern Roman 10" charset="0"/>
                <a:ea typeface="Latin Modern Roman 10" charset="0"/>
                <a:cs typeface="Latin Modern Roman 10" charset="0"/>
              </a:rPr>
              <a:t>“</a:t>
            </a:r>
            <a:r>
              <a:rPr lang="en-US" i="1" dirty="0">
                <a:latin typeface="Latin Modern Roman 10" charset="0"/>
                <a:ea typeface="Latin Modern Roman 10" charset="0"/>
                <a:cs typeface="Latin Modern Roman 10" charset="0"/>
              </a:rPr>
              <a:t>The belief in causality is metaphysical. It is nothing but a typical metaphysical hypostatization of a well-justified methodological rule- the scientist's decision never to abandon his search for laws</a:t>
            </a:r>
            <a:r>
              <a:rPr lang="en-US" i="1" dirty="0">
                <a:latin typeface="Latin Modern Roman 10" charset="0"/>
                <a:ea typeface="Latin Modern Roman 10" charset="0"/>
                <a:cs typeface="Latin Modern Roman 10" charset="0"/>
              </a:rPr>
              <a:t>.” </a:t>
            </a:r>
            <a:r>
              <a:rPr lang="en-US" b="1" dirty="0">
                <a:latin typeface="Latin Modern Roman 10" charset="0"/>
                <a:ea typeface="Latin Modern Roman 10" charset="0"/>
                <a:cs typeface="Latin Modern Roman 10" charset="0"/>
              </a:rPr>
              <a:t>Karl Popper 1934</a:t>
            </a:r>
            <a:endParaRPr lang="en-US" b="1" dirty="0">
              <a:latin typeface="Latin Modern Roman 10" charset="0"/>
              <a:ea typeface="Latin Modern Roman 10" charset="0"/>
              <a:cs typeface="Latin Modern Roman 10" charset="0"/>
            </a:endParaRPr>
          </a:p>
        </p:txBody>
      </p:sp>
      <p:sp>
        <p:nvSpPr>
          <p:cNvPr id="7" name="Rectangle 6"/>
          <p:cNvSpPr/>
          <p:nvPr/>
        </p:nvSpPr>
        <p:spPr>
          <a:xfrm>
            <a:off x="1350552" y="1808664"/>
            <a:ext cx="8536862" cy="923330"/>
          </a:xfrm>
          <a:prstGeom prst="rect">
            <a:avLst/>
          </a:prstGeom>
        </p:spPr>
        <p:txBody>
          <a:bodyPr wrap="square">
            <a:spAutoFit/>
          </a:bodyPr>
          <a:lstStyle/>
          <a:p>
            <a:r>
              <a:rPr lang="en-US" i="1" dirty="0">
                <a:latin typeface="Latin Modern Roman 10" charset="0"/>
                <a:ea typeface="Latin Modern Roman 10" charset="0"/>
                <a:cs typeface="Latin Modern Roman 10" charset="0"/>
              </a:rPr>
              <a:t>We call </a:t>
            </a:r>
            <a:r>
              <a:rPr lang="en-US" i="1" dirty="0">
                <a:latin typeface="Latin Modern Roman 10" charset="0"/>
                <a:ea typeface="Latin Modern Roman 10" charset="0"/>
                <a:cs typeface="Latin Modern Roman 10" charset="0"/>
              </a:rPr>
              <a:t>to mind </a:t>
            </a:r>
            <a:r>
              <a:rPr lang="en-US" i="1" dirty="0">
                <a:latin typeface="Latin Modern Roman 10" charset="0"/>
                <a:ea typeface="Latin Modern Roman 10" charset="0"/>
                <a:cs typeface="Latin Modern Roman 10" charset="0"/>
              </a:rPr>
              <a:t>the </a:t>
            </a:r>
            <a:r>
              <a:rPr lang="en-US" i="1" dirty="0">
                <a:latin typeface="Latin Modern Roman 10" charset="0"/>
                <a:ea typeface="Latin Modern Roman 10" charset="0"/>
                <a:cs typeface="Latin Modern Roman 10" charset="0"/>
              </a:rPr>
              <a:t>constant </a:t>
            </a:r>
            <a:r>
              <a:rPr lang="en-US" i="1" dirty="0">
                <a:latin typeface="Latin Modern Roman 10" charset="0"/>
                <a:ea typeface="Latin Modern Roman 10" charset="0"/>
                <a:cs typeface="Latin Modern Roman 10" charset="0"/>
              </a:rPr>
              <a:t>conjunction (of flame and heat) </a:t>
            </a:r>
            <a:r>
              <a:rPr lang="en-US" i="1" dirty="0">
                <a:latin typeface="Latin Modern Roman 10" charset="0"/>
                <a:ea typeface="Latin Modern Roman 10" charset="0"/>
                <a:cs typeface="Latin Modern Roman 10" charset="0"/>
              </a:rPr>
              <a:t>in all past instances. </a:t>
            </a:r>
            <a:r>
              <a:rPr lang="en-US" i="1" dirty="0">
                <a:latin typeface="Latin Modern Roman 10" charset="0"/>
                <a:ea typeface="Latin Modern Roman 10" charset="0"/>
                <a:cs typeface="Latin Modern Roman 10" charset="0"/>
              </a:rPr>
              <a:t>“Without </a:t>
            </a:r>
            <a:r>
              <a:rPr lang="en-US" i="1" dirty="0">
                <a:latin typeface="Latin Modern Roman 10" charset="0"/>
                <a:ea typeface="Latin Modern Roman 10" charset="0"/>
                <a:cs typeface="Latin Modern Roman 10" charset="0"/>
              </a:rPr>
              <a:t>any farther ceremony, we call the one cause and the other effect, and infer the existence of the one from that of the </a:t>
            </a:r>
            <a:r>
              <a:rPr lang="en-US" i="1" dirty="0">
                <a:latin typeface="Latin Modern Roman 10" charset="0"/>
                <a:ea typeface="Latin Modern Roman 10" charset="0"/>
                <a:cs typeface="Latin Modern Roman 10" charset="0"/>
              </a:rPr>
              <a:t>other.”  </a:t>
            </a:r>
            <a:r>
              <a:rPr lang="en-US" b="1" dirty="0">
                <a:latin typeface="Latin Modern Roman 10" charset="0"/>
                <a:ea typeface="Latin Modern Roman 10" charset="0"/>
                <a:cs typeface="Latin Modern Roman 10" charset="0"/>
              </a:rPr>
              <a:t>David Hume 1739</a:t>
            </a:r>
            <a:endParaRPr lang="en-US" b="1" dirty="0">
              <a:latin typeface="Latin Modern Roman 10" charset="0"/>
              <a:ea typeface="Latin Modern Roman 10" charset="0"/>
              <a:cs typeface="Latin Modern Roman 10" charset="0"/>
            </a:endParaRPr>
          </a:p>
        </p:txBody>
      </p:sp>
      <p:sp>
        <p:nvSpPr>
          <p:cNvPr id="9" name="TextBox 8"/>
          <p:cNvSpPr txBox="1"/>
          <p:nvPr/>
        </p:nvSpPr>
        <p:spPr>
          <a:xfrm>
            <a:off x="1475470" y="2896129"/>
            <a:ext cx="8287026" cy="1477328"/>
          </a:xfrm>
          <a:prstGeom prst="rect">
            <a:avLst/>
          </a:prstGeom>
          <a:noFill/>
        </p:spPr>
        <p:txBody>
          <a:bodyPr wrap="square" rtlCol="0">
            <a:spAutoFit/>
          </a:bodyPr>
          <a:lstStyle/>
          <a:p>
            <a:r>
              <a:rPr lang="en-US" i="1" dirty="0" smtClean="0">
                <a:latin typeface="Latin Modern Roman 10" charset="0"/>
                <a:ea typeface="Latin Modern Roman 10" charset="0"/>
                <a:cs typeface="Latin Modern Roman 10" charset="0"/>
              </a:rPr>
              <a:t>“Beyond such discarded fundamentals as ‘matter’ and ‘force lies still another fetish amidst the inscrutable arcana of modern science, namely, the category of cause and effect.” ... “The ultimate scientific statement of description of the relation between two things can always be thrown back upon a contingency table.” </a:t>
            </a:r>
            <a:r>
              <a:rPr lang="en-US" b="1" dirty="0" smtClean="0">
                <a:latin typeface="Latin Modern Roman 10" charset="0"/>
                <a:ea typeface="Latin Modern Roman 10" charset="0"/>
                <a:cs typeface="Latin Modern Roman 10" charset="0"/>
              </a:rPr>
              <a:t>Karl Pearson 1911</a:t>
            </a:r>
            <a:endParaRPr lang="en-US" b="1" dirty="0">
              <a:latin typeface="Latin Modern Roman 10" charset="0"/>
              <a:ea typeface="Latin Modern Roman 10" charset="0"/>
              <a:cs typeface="Latin Modern Roman 10"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286" y="1707799"/>
            <a:ext cx="834510" cy="1112382"/>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658" y="3091701"/>
            <a:ext cx="853306" cy="1117055"/>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286" y="4568570"/>
            <a:ext cx="897084" cy="1150805"/>
          </a:xfrm>
          <a:prstGeom prst="rect">
            <a:avLst/>
          </a:prstGeom>
        </p:spPr>
      </p:pic>
      <p:sp>
        <p:nvSpPr>
          <p:cNvPr id="13" name="Rectangle 12"/>
          <p:cNvSpPr/>
          <p:nvPr/>
        </p:nvSpPr>
        <p:spPr>
          <a:xfrm>
            <a:off x="1570112" y="5926802"/>
            <a:ext cx="8192384" cy="1200329"/>
          </a:xfrm>
          <a:prstGeom prst="rect">
            <a:avLst/>
          </a:prstGeom>
        </p:spPr>
        <p:txBody>
          <a:bodyPr wrap="square">
            <a:spAutoFit/>
          </a:bodyPr>
          <a:lstStyle/>
          <a:p>
            <a:pPr>
              <a:defRPr/>
            </a:pPr>
            <a:r>
              <a:rPr lang="en-US" i="1" dirty="0" smtClean="0">
                <a:latin typeface="Latin Modern Roman 10" charset="0"/>
                <a:ea typeface="Latin Modern Roman 10" charset="0"/>
                <a:cs typeface="Latin Modern Roman 10" charset="0"/>
              </a:rPr>
              <a:t>“Development </a:t>
            </a:r>
            <a:r>
              <a:rPr lang="en-US" i="1" dirty="0">
                <a:latin typeface="Latin Modern Roman 10" charset="0"/>
                <a:ea typeface="Latin Modern Roman 10" charset="0"/>
                <a:cs typeface="Latin Modern Roman 10" charset="0"/>
              </a:rPr>
              <a:t>of Western science is based on two great achievements: the invention of the formal logical system (</a:t>
            </a:r>
            <a:r>
              <a:rPr lang="en-US" i="1" dirty="0" smtClean="0">
                <a:latin typeface="Latin Modern Roman 10" charset="0"/>
                <a:ea typeface="Latin Modern Roman 10" charset="0"/>
                <a:cs typeface="Latin Modern Roman 10" charset="0"/>
              </a:rPr>
              <a:t>in</a:t>
            </a:r>
            <a:r>
              <a:rPr lang="en-US" i="1" dirty="0">
                <a:latin typeface="Latin Modern Roman 10" charset="0"/>
                <a:ea typeface="Latin Modern Roman 10" charset="0"/>
                <a:cs typeface="Latin Modern Roman 10" charset="0"/>
              </a:rPr>
              <a:t> </a:t>
            </a:r>
            <a:r>
              <a:rPr lang="en-US" i="1" dirty="0" smtClean="0">
                <a:latin typeface="Latin Modern Roman 10" charset="0"/>
                <a:ea typeface="Latin Modern Roman 10" charset="0"/>
                <a:cs typeface="Latin Modern Roman 10" charset="0"/>
              </a:rPr>
              <a:t>Euclidean geometry</a:t>
            </a:r>
            <a:r>
              <a:rPr lang="en-US" i="1" dirty="0">
                <a:latin typeface="Latin Modern Roman 10" charset="0"/>
                <a:ea typeface="Latin Modern Roman 10" charset="0"/>
                <a:cs typeface="Latin Modern Roman 10" charset="0"/>
              </a:rPr>
              <a:t>) by the Greek philosophers, and the discovery of the possibility to find out causal relationships by systematic </a:t>
            </a:r>
            <a:r>
              <a:rPr lang="en-US" i="1" dirty="0" smtClean="0">
                <a:latin typeface="Latin Modern Roman 10" charset="0"/>
                <a:ea typeface="Latin Modern Roman 10" charset="0"/>
                <a:cs typeface="Latin Modern Roman 10" charset="0"/>
              </a:rPr>
              <a:t>experiment.” </a:t>
            </a:r>
            <a:r>
              <a:rPr lang="en-US" b="1" dirty="0" smtClean="0">
                <a:latin typeface="Latin Modern Roman 10" charset="0"/>
                <a:ea typeface="Latin Modern Roman 10" charset="0"/>
                <a:cs typeface="Latin Modern Roman 10" charset="0"/>
              </a:rPr>
              <a:t>Albert Einstein 1953</a:t>
            </a:r>
            <a:endParaRPr lang="en-US" b="1" dirty="0">
              <a:latin typeface="Latin Modern Roman 10" charset="0"/>
              <a:ea typeface="Latin Modern Roman 10" charset="0"/>
              <a:cs typeface="Latin Modern Roman 10" charset="0"/>
            </a:endParaRPr>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9422" y="6037461"/>
            <a:ext cx="1174811" cy="979009"/>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Inference from observational data – aka Pearl</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8255" y="1907640"/>
            <a:ext cx="7727609" cy="5115460"/>
          </a:xfrm>
          <a:prstGeom prst="rect">
            <a:avLst/>
          </a:prstGeom>
        </p:spPr>
      </p:pic>
    </p:spTree>
    <p:extLst>
      <p:ext uri="{BB962C8B-B14F-4D97-AF65-F5344CB8AC3E}">
        <p14:creationId xmlns:p14="http://schemas.microsoft.com/office/powerpoint/2010/main" val="6623030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Pesky statistical issues</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290" y="3693375"/>
            <a:ext cx="8590430" cy="3579345"/>
          </a:xfrm>
          <a:prstGeom prst="rect">
            <a:avLst/>
          </a:prstGeom>
        </p:spPr>
      </p:pic>
      <p:pic>
        <p:nvPicPr>
          <p:cNvPr id="3" name="Picture 2"/>
          <p:cNvPicPr>
            <a:picLocks noChangeAspect="1"/>
          </p:cNvPicPr>
          <p:nvPr/>
        </p:nvPicPr>
        <p:blipFill>
          <a:blip r:embed="rId4"/>
          <a:stretch>
            <a:fillRect/>
          </a:stretch>
        </p:blipFill>
        <p:spPr>
          <a:xfrm>
            <a:off x="2958580" y="2337899"/>
            <a:ext cx="6413500" cy="393700"/>
          </a:xfrm>
          <a:prstGeom prst="rect">
            <a:avLst/>
          </a:prstGeom>
        </p:spPr>
      </p:pic>
      <p:sp>
        <p:nvSpPr>
          <p:cNvPr id="8" name="TextBox 7"/>
          <p:cNvSpPr txBox="1"/>
          <p:nvPr/>
        </p:nvSpPr>
        <p:spPr>
          <a:xfrm>
            <a:off x="330567" y="2264002"/>
            <a:ext cx="2628013" cy="523220"/>
          </a:xfrm>
          <a:prstGeom prst="rect">
            <a:avLst/>
          </a:prstGeom>
          <a:noFill/>
        </p:spPr>
        <p:txBody>
          <a:bodyPr wrap="square" rtlCol="0">
            <a:spAutoFit/>
          </a:bodyPr>
          <a:lstStyle/>
          <a:p>
            <a:pPr marL="108000">
              <a:buClr>
                <a:srgbClr val="000000"/>
              </a:buClr>
              <a:buSzPct val="45000"/>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Training data</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4" name="Picture 3"/>
          <p:cNvPicPr>
            <a:picLocks noChangeAspect="1"/>
          </p:cNvPicPr>
          <p:nvPr/>
        </p:nvPicPr>
        <p:blipFill>
          <a:blip r:embed="rId5"/>
          <a:stretch>
            <a:fillRect/>
          </a:stretch>
        </p:blipFill>
        <p:spPr>
          <a:xfrm>
            <a:off x="2958580" y="2960025"/>
            <a:ext cx="6616700" cy="393700"/>
          </a:xfrm>
          <a:prstGeom prst="rect">
            <a:avLst/>
          </a:prstGeom>
        </p:spPr>
      </p:pic>
      <p:sp>
        <p:nvSpPr>
          <p:cNvPr id="11" name="TextBox 10"/>
          <p:cNvSpPr txBox="1"/>
          <p:nvPr/>
        </p:nvSpPr>
        <p:spPr>
          <a:xfrm>
            <a:off x="972250" y="2861119"/>
            <a:ext cx="2628013" cy="523220"/>
          </a:xfrm>
          <a:prstGeom prst="rect">
            <a:avLst/>
          </a:prstGeom>
          <a:noFill/>
        </p:spPr>
        <p:txBody>
          <a:bodyPr wrap="square" rtlCol="0">
            <a:spAutoFit/>
          </a:bodyPr>
          <a:lstStyle/>
          <a:p>
            <a:pPr marL="108000">
              <a:buClr>
                <a:srgbClr val="000000"/>
              </a:buClr>
              <a:buSzPct val="45000"/>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Test data</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21137" y="1061703"/>
            <a:ext cx="3350943" cy="1038596"/>
          </a:xfrm>
          <a:prstGeom prst="rect">
            <a:avLst/>
          </a:prstGeom>
        </p:spPr>
      </p:pic>
    </p:spTree>
    <p:extLst>
      <p:ext uri="{BB962C8B-B14F-4D97-AF65-F5344CB8AC3E}">
        <p14:creationId xmlns:p14="http://schemas.microsoft.com/office/powerpoint/2010/main" val="2838097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Can’t we just be Bayesian?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0657" y="2102760"/>
            <a:ext cx="7242805" cy="4110104"/>
          </a:xfrm>
          <a:prstGeom prst="rect">
            <a:avLst/>
          </a:prstGeom>
        </p:spPr>
      </p:pic>
    </p:spTree>
    <p:extLst>
      <p:ext uri="{BB962C8B-B14F-4D97-AF65-F5344CB8AC3E}">
        <p14:creationId xmlns:p14="http://schemas.microsoft.com/office/powerpoint/2010/main" val="1613047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Careful with that prior</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3379" y="4846053"/>
            <a:ext cx="3848100" cy="2052319"/>
          </a:xfrm>
          <a:prstGeom prst="rect">
            <a:avLst/>
          </a:prstGeom>
        </p:spPr>
      </p:pic>
      <p:sp>
        <p:nvSpPr>
          <p:cNvPr id="4" name="TextBox 3"/>
          <p:cNvSpPr txBox="1"/>
          <p:nvPr/>
        </p:nvSpPr>
        <p:spPr>
          <a:xfrm>
            <a:off x="516240" y="1628310"/>
            <a:ext cx="8686800" cy="1231106"/>
          </a:xfrm>
          <a:prstGeom prst="rect">
            <a:avLst/>
          </a:prstGeom>
          <a:noFill/>
        </p:spPr>
        <p:txBody>
          <a:bodyPr wrap="square" rtlCol="0">
            <a:spAutoFit/>
          </a:bodyPr>
          <a:lstStyle/>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The goal is to estimate the causal effect of X on Y</a:t>
            </a:r>
          </a:p>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It is indefinable via the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do-calculus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endParaRPr lang="en-US" dirty="0"/>
          </a:p>
        </p:txBody>
      </p:sp>
      <p:pic>
        <p:nvPicPr>
          <p:cNvPr id="2" name="Picture 1"/>
          <p:cNvPicPr>
            <a:picLocks noChangeAspect="1"/>
          </p:cNvPicPr>
          <p:nvPr/>
        </p:nvPicPr>
        <p:blipFill>
          <a:blip r:embed="rId4"/>
          <a:stretch>
            <a:fillRect/>
          </a:stretch>
        </p:blipFill>
        <p:spPr>
          <a:xfrm>
            <a:off x="1187116" y="2722549"/>
            <a:ext cx="7011486" cy="381814"/>
          </a:xfrm>
          <a:prstGeom prst="rect">
            <a:avLst/>
          </a:prstGeom>
        </p:spPr>
      </p:pic>
      <p:pic>
        <p:nvPicPr>
          <p:cNvPr id="5" name="Picture 4"/>
          <p:cNvPicPr>
            <a:picLocks noChangeAspect="1"/>
          </p:cNvPicPr>
          <p:nvPr/>
        </p:nvPicPr>
        <p:blipFill>
          <a:blip r:embed="rId5"/>
          <a:stretch>
            <a:fillRect/>
          </a:stretch>
        </p:blipFill>
        <p:spPr>
          <a:xfrm>
            <a:off x="1187116" y="3417914"/>
            <a:ext cx="7857618" cy="1053791"/>
          </a:xfrm>
          <a:prstGeom prst="rect">
            <a:avLst/>
          </a:prstGeom>
        </p:spPr>
      </p:pic>
    </p:spTree>
    <p:extLst>
      <p:ext uri="{BB962C8B-B14F-4D97-AF65-F5344CB8AC3E}">
        <p14:creationId xmlns:p14="http://schemas.microsoft.com/office/powerpoint/2010/main" val="16330585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Careful with that prior</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3379" y="4846053"/>
            <a:ext cx="3848100" cy="2052319"/>
          </a:xfrm>
          <a:prstGeom prst="rect">
            <a:avLst/>
          </a:prstGeom>
        </p:spPr>
      </p:pic>
      <p:sp>
        <p:nvSpPr>
          <p:cNvPr id="4" name="TextBox 3"/>
          <p:cNvSpPr txBox="1"/>
          <p:nvPr/>
        </p:nvSpPr>
        <p:spPr>
          <a:xfrm>
            <a:off x="516240" y="1628310"/>
            <a:ext cx="8686800" cy="1231106"/>
          </a:xfrm>
          <a:prstGeom prst="rect">
            <a:avLst/>
          </a:prstGeom>
          <a:noFill/>
        </p:spPr>
        <p:txBody>
          <a:bodyPr wrap="square" rtlCol="0">
            <a:spAutoFit/>
          </a:bodyPr>
          <a:lstStyle/>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The goal is to estimate the causal effect of X on Y</a:t>
            </a:r>
          </a:p>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It is indefinable via the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do-calculus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endParaRPr lang="en-US" dirty="0"/>
          </a:p>
        </p:txBody>
      </p:sp>
      <p:pic>
        <p:nvPicPr>
          <p:cNvPr id="2" name="Picture 1"/>
          <p:cNvPicPr>
            <a:picLocks noChangeAspect="1"/>
          </p:cNvPicPr>
          <p:nvPr/>
        </p:nvPicPr>
        <p:blipFill>
          <a:blip r:embed="rId4"/>
          <a:stretch>
            <a:fillRect/>
          </a:stretch>
        </p:blipFill>
        <p:spPr>
          <a:xfrm>
            <a:off x="1187116" y="2722549"/>
            <a:ext cx="7011486" cy="381814"/>
          </a:xfrm>
          <a:prstGeom prst="rect">
            <a:avLst/>
          </a:prstGeom>
        </p:spPr>
      </p:pic>
      <p:pic>
        <p:nvPicPr>
          <p:cNvPr id="5" name="Picture 4"/>
          <p:cNvPicPr>
            <a:picLocks noChangeAspect="1"/>
          </p:cNvPicPr>
          <p:nvPr/>
        </p:nvPicPr>
        <p:blipFill>
          <a:blip r:embed="rId5"/>
          <a:stretch>
            <a:fillRect/>
          </a:stretch>
        </p:blipFill>
        <p:spPr>
          <a:xfrm>
            <a:off x="1187116" y="3417914"/>
            <a:ext cx="7857618" cy="1053791"/>
          </a:xfrm>
          <a:prstGeom prst="rect">
            <a:avLst/>
          </a:prstGeom>
        </p:spPr>
      </p:pic>
      <p:sp>
        <p:nvSpPr>
          <p:cNvPr id="6" name="TextBox 5"/>
          <p:cNvSpPr txBox="1"/>
          <p:nvPr/>
        </p:nvSpPr>
        <p:spPr>
          <a:xfrm>
            <a:off x="4355974" y="3048582"/>
            <a:ext cx="336885" cy="369332"/>
          </a:xfrm>
          <a:prstGeom prst="rect">
            <a:avLst/>
          </a:prstGeom>
          <a:noFill/>
        </p:spPr>
        <p:txBody>
          <a:bodyPr wrap="square" rtlCol="0">
            <a:spAutoFit/>
          </a:bodyPr>
          <a:lstStyle/>
          <a:p>
            <a:r>
              <a:rPr lang="en-US" dirty="0" smtClean="0">
                <a:solidFill>
                  <a:schemeClr val="accent6">
                    <a:lumMod val="75000"/>
                  </a:schemeClr>
                </a:solidFill>
              </a:rPr>
              <a:t>3</a:t>
            </a:r>
            <a:endParaRPr lang="en-US" dirty="0">
              <a:solidFill>
                <a:schemeClr val="accent6">
                  <a:lumMod val="75000"/>
                </a:schemeClr>
              </a:solidFill>
            </a:endParaRPr>
          </a:p>
        </p:txBody>
      </p:sp>
      <p:sp>
        <p:nvSpPr>
          <p:cNvPr id="10" name="TextBox 9"/>
          <p:cNvSpPr txBox="1"/>
          <p:nvPr/>
        </p:nvSpPr>
        <p:spPr>
          <a:xfrm>
            <a:off x="5613379" y="3043566"/>
            <a:ext cx="480721" cy="369332"/>
          </a:xfrm>
          <a:prstGeom prst="rect">
            <a:avLst/>
          </a:prstGeom>
          <a:noFill/>
        </p:spPr>
        <p:txBody>
          <a:bodyPr wrap="square" rtlCol="0">
            <a:spAutoFit/>
          </a:bodyPr>
          <a:lstStyle/>
          <a:p>
            <a:r>
              <a:rPr lang="en-US" smtClean="0">
                <a:solidFill>
                  <a:schemeClr val="accent6">
                    <a:lumMod val="75000"/>
                  </a:schemeClr>
                </a:solidFill>
              </a:rPr>
              <a:t>-1</a:t>
            </a:r>
            <a:endParaRPr lang="en-US" dirty="0">
              <a:solidFill>
                <a:schemeClr val="accent6">
                  <a:lumMod val="75000"/>
                </a:schemeClr>
              </a:solidFill>
            </a:endParaRPr>
          </a:p>
        </p:txBody>
      </p:sp>
      <p:sp>
        <p:nvSpPr>
          <p:cNvPr id="11" name="TextBox 10"/>
          <p:cNvSpPr txBox="1"/>
          <p:nvPr/>
        </p:nvSpPr>
        <p:spPr>
          <a:xfrm>
            <a:off x="6764976" y="3043566"/>
            <a:ext cx="868174" cy="369332"/>
          </a:xfrm>
          <a:prstGeom prst="rect">
            <a:avLst/>
          </a:prstGeom>
          <a:noFill/>
        </p:spPr>
        <p:txBody>
          <a:bodyPr wrap="square" rtlCol="0">
            <a:spAutoFit/>
          </a:bodyPr>
          <a:lstStyle/>
          <a:p>
            <a:r>
              <a:rPr lang="en-US" smtClean="0">
                <a:solidFill>
                  <a:schemeClr val="accent6">
                    <a:lumMod val="75000"/>
                  </a:schemeClr>
                </a:solidFill>
              </a:rPr>
              <a:t>0.5</a:t>
            </a:r>
            <a:endParaRPr lang="en-US" dirty="0">
              <a:solidFill>
                <a:schemeClr val="accent6">
                  <a:lumMod val="75000"/>
                </a:schemeClr>
              </a:solidFill>
            </a:endParaRPr>
          </a:p>
        </p:txBody>
      </p:sp>
    </p:spTree>
    <p:extLst>
      <p:ext uri="{BB962C8B-B14F-4D97-AF65-F5344CB8AC3E}">
        <p14:creationId xmlns:p14="http://schemas.microsoft.com/office/powerpoint/2010/main" val="8122835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interventional approach to causality</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366" y="2915429"/>
            <a:ext cx="8829386" cy="1778000"/>
          </a:xfrm>
          <a:prstGeom prst="rect">
            <a:avLst/>
          </a:prstGeom>
        </p:spPr>
      </p:pic>
      <p:sp>
        <p:nvSpPr>
          <p:cNvPr id="7" name="TextShape 2"/>
          <p:cNvSpPr txBox="1"/>
          <p:nvPr/>
        </p:nvSpPr>
        <p:spPr>
          <a:xfrm>
            <a:off x="516239" y="1772789"/>
            <a:ext cx="8950513" cy="933655"/>
          </a:xfrm>
          <a:prstGeom prst="rect">
            <a:avLst/>
          </a:prstGeom>
          <a:noFill/>
          <a:ln>
            <a:noFill/>
          </a:ln>
        </p:spPr>
        <p:txBody>
          <a:bodyPr lIns="90000" tIns="45000" rIns="90000" bIns="45000"/>
          <a:lstStyle/>
          <a:p>
            <a:pPr marL="285750" indent="-285750">
              <a:buFont typeface="Arial" charset="0"/>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Randomized trials are the traditional gold standard for determining causality </a:t>
            </a: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8" name="Picture 7"/>
          <p:cNvPicPr/>
          <p:nvPr/>
        </p:nvPicPr>
        <p:blipFill>
          <a:blip r:embed="rId4"/>
          <a:stretch/>
        </p:blipFill>
        <p:spPr>
          <a:xfrm>
            <a:off x="6382503" y="4902414"/>
            <a:ext cx="2873520" cy="2030760"/>
          </a:xfrm>
          <a:prstGeom prst="rect">
            <a:avLst/>
          </a:prstGeom>
          <a:ln>
            <a:noFill/>
          </a:ln>
        </p:spPr>
      </p:pic>
      <p:sp>
        <p:nvSpPr>
          <p:cNvPr id="9" name="TextShape 2"/>
          <p:cNvSpPr txBox="1"/>
          <p:nvPr/>
        </p:nvSpPr>
        <p:spPr>
          <a:xfrm>
            <a:off x="3561346" y="4775673"/>
            <a:ext cx="2307810" cy="2466383"/>
          </a:xfrm>
          <a:prstGeom prst="rect">
            <a:avLst/>
          </a:prstGeom>
          <a:noFill/>
          <a:ln>
            <a:noFill/>
          </a:ln>
        </p:spPr>
        <p:txBody>
          <a:bodyPr lIns="90000" tIns="45000" rIns="90000" bIns="45000"/>
          <a:lstStyle/>
          <a:p>
            <a:r>
              <a:rPr lang="en-AU" spc="-1" dirty="0" smtClean="0">
                <a:solidFill>
                  <a:srgbClr val="000000"/>
                </a:solidFill>
                <a:uFill>
                  <a:solidFill>
                    <a:srgbClr val="FFFFFF"/>
                  </a:solidFill>
                </a:uFill>
                <a:latin typeface="Arial"/>
              </a:rPr>
              <a:t> </a:t>
            </a:r>
            <a:endParaRPr lang="en-AU" sz="180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7209" y="4676630"/>
            <a:ext cx="2154235" cy="2473719"/>
          </a:xfrm>
          <a:prstGeom prst="rect">
            <a:avLst/>
          </a:prstGeom>
        </p:spPr>
      </p:pic>
      <p:sp>
        <p:nvSpPr>
          <p:cNvPr id="4" name="TextBox 3"/>
          <p:cNvSpPr txBox="1"/>
          <p:nvPr/>
        </p:nvSpPr>
        <p:spPr>
          <a:xfrm>
            <a:off x="2271644" y="5651879"/>
            <a:ext cx="2923980" cy="523220"/>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Bandits?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750597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16</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516240" y="712758"/>
            <a:ext cx="9755280" cy="1142640"/>
          </a:xfrm>
          <a:prstGeom prst="rect">
            <a:avLst/>
          </a:prstGeom>
          <a:noFill/>
          <a:ln>
            <a:noFill/>
          </a:ln>
        </p:spPr>
        <p:txBody>
          <a:bodyPr anchor="ctr"/>
          <a:lstStyle/>
          <a:p>
            <a:pPr>
              <a:lnSpc>
                <a:spcPct val="100000"/>
              </a:lnSpc>
            </a:pPr>
            <a:r>
              <a:rPr lang="en-AU" sz="3600" spc="-1" smtClean="0">
                <a:solidFill>
                  <a:srgbClr val="527688"/>
                </a:solidFill>
                <a:uFill>
                  <a:solidFill>
                    <a:srgbClr val="FFFFFF"/>
                  </a:solidFill>
                </a:uFill>
                <a:latin typeface="Arial"/>
              </a:rPr>
              <a:t>Classic </a:t>
            </a:r>
            <a:r>
              <a:rPr lang="en-AU" sz="3600" spc="-1">
                <a:solidFill>
                  <a:srgbClr val="527688"/>
                </a:solidFill>
                <a:uFill>
                  <a:solidFill>
                    <a:srgbClr val="FFFFFF"/>
                  </a:solidFill>
                </a:uFill>
                <a:latin typeface="Arial"/>
              </a:rPr>
              <a:t>M</a:t>
            </a:r>
            <a:r>
              <a:rPr lang="en-AU" sz="3600" spc="-1" smtClean="0">
                <a:solidFill>
                  <a:srgbClr val="527688"/>
                </a:solidFill>
                <a:uFill>
                  <a:solidFill>
                    <a:srgbClr val="FFFFFF"/>
                  </a:solidFill>
                </a:uFill>
                <a:latin typeface="Arial"/>
              </a:rPr>
              <a:t>ulti-armed Bandits</a:t>
            </a:r>
            <a:endParaRPr lang="en-AU" sz="4640" b="0" strike="noStrike" spc="-1" dirty="0">
              <a:solidFill>
                <a:srgbClr val="000000"/>
              </a:solidFill>
              <a:uFill>
                <a:solidFill>
                  <a:srgbClr val="FFFFFF"/>
                </a:solidFill>
              </a:uFill>
              <a:latin typeface="Arial"/>
            </a:endParaRPr>
          </a:p>
        </p:txBody>
      </p:sp>
      <p:pic>
        <p:nvPicPr>
          <p:cNvPr id="8" name="Picture 7"/>
          <p:cNvPicPr>
            <a:picLocks noChangeAspect="1"/>
          </p:cNvPicPr>
          <p:nvPr/>
        </p:nvPicPr>
        <p:blipFill>
          <a:blip r:embed="rId3"/>
          <a:stretch>
            <a:fillRect/>
          </a:stretch>
        </p:blipFill>
        <p:spPr>
          <a:xfrm>
            <a:off x="516240" y="4564512"/>
            <a:ext cx="9107551" cy="2584981"/>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800" y="1663423"/>
            <a:ext cx="8413920" cy="2839476"/>
          </a:xfrm>
          <a:prstGeom prst="rect">
            <a:avLst/>
          </a:prstGeom>
        </p:spPr>
      </p:pic>
    </p:spTree>
    <p:extLst>
      <p:ext uri="{BB962C8B-B14F-4D97-AF65-F5344CB8AC3E}">
        <p14:creationId xmlns:p14="http://schemas.microsoft.com/office/powerpoint/2010/main" val="3165894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0648" y="5651255"/>
            <a:ext cx="1609337" cy="107094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4156" y="5545947"/>
            <a:ext cx="1738025" cy="1156576"/>
          </a:xfrm>
          <a:prstGeom prst="rect">
            <a:avLst/>
          </a:prstGeom>
        </p:spPr>
      </p:pic>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Key </a:t>
            </a:r>
            <a:r>
              <a:rPr lang="en-AU" sz="3600" spc="-1" dirty="0" smtClean="0">
                <a:solidFill>
                  <a:srgbClr val="527688"/>
                </a:solidFill>
                <a:uFill>
                  <a:solidFill>
                    <a:srgbClr val="FFFFFF"/>
                  </a:solidFill>
                </a:uFill>
                <a:latin typeface="Arial"/>
              </a:rPr>
              <a:t>Challenges &amp; Approaches</a:t>
            </a:r>
            <a:endParaRPr lang="en-AU" sz="4640" b="0" strike="noStrike" spc="-1" dirty="0">
              <a:solidFill>
                <a:srgbClr val="000000"/>
              </a:solidFill>
              <a:uFill>
                <a:solidFill>
                  <a:srgbClr val="FFFFFF"/>
                </a:solidFill>
              </a:uFill>
              <a:latin typeface="Arial"/>
            </a:endParaRPr>
          </a:p>
        </p:txBody>
      </p:sp>
      <p:sp>
        <p:nvSpPr>
          <p:cNvPr id="9" name="TextShape 2"/>
          <p:cNvSpPr txBox="1"/>
          <p:nvPr/>
        </p:nvSpPr>
        <p:spPr>
          <a:xfrm>
            <a:off x="6678738" y="1560088"/>
            <a:ext cx="3155073" cy="1760628"/>
          </a:xfrm>
          <a:prstGeom prst="rect">
            <a:avLst/>
          </a:prstGeom>
          <a:noFill/>
          <a:ln>
            <a:noFill/>
          </a:ln>
        </p:spPr>
        <p:txBody>
          <a:bodyPr lIns="90000" tIns="45000" rIns="90000" bIns="45000"/>
          <a:lstStyle>
            <a:defPPr>
              <a:defRPr lang="en-US"/>
            </a:defPPr>
            <a:lvl1pPr>
              <a:defRPr spc="-1">
                <a:solidFill>
                  <a:srgbClr val="000000"/>
                </a:solidFill>
                <a:uFill>
                  <a:solidFill>
                    <a:srgbClr val="FFFFFF"/>
                  </a:solidFill>
                </a:uFill>
                <a:latin typeface="Arial"/>
              </a:defRPr>
            </a:lvl1pPr>
          </a:lstStyle>
          <a:p>
            <a:pPr marL="457200" indent="-457200">
              <a:buFont typeface="Arial" charset="0"/>
              <a:buChar char="•"/>
            </a:pPr>
            <a:r>
              <a:rPr lang="en-AU" sz="2800" dirty="0" smtClean="0">
                <a:latin typeface="Latin Modern Roman 10" charset="0"/>
                <a:ea typeface="Latin Modern Roman 10" charset="0"/>
                <a:cs typeface="Latin Modern Roman 10" charset="0"/>
              </a:rPr>
              <a:t>Explore-exploit trade-off</a:t>
            </a:r>
          </a:p>
          <a:p>
            <a:pPr marL="457200" indent="-457200">
              <a:buFont typeface="Arial" charset="0"/>
              <a:buChar char="•"/>
            </a:pPr>
            <a:r>
              <a:rPr lang="en-AU" sz="2800" dirty="0">
                <a:latin typeface="Latin Modern Roman 10" charset="0"/>
                <a:ea typeface="Latin Modern Roman 10" charset="0"/>
                <a:cs typeface="Latin Modern Roman 10" charset="0"/>
              </a:rPr>
              <a:t>Non </a:t>
            </a:r>
            <a:r>
              <a:rPr lang="en-AU" sz="2800" dirty="0" err="1">
                <a:latin typeface="Latin Modern Roman 10" charset="0"/>
                <a:ea typeface="Latin Modern Roman 10" charset="0"/>
                <a:cs typeface="Latin Modern Roman 10" charset="0"/>
              </a:rPr>
              <a:t>i.i.d</a:t>
            </a:r>
            <a:r>
              <a:rPr lang="en-AU" sz="2800" dirty="0">
                <a:latin typeface="Latin Modern Roman 10" charset="0"/>
                <a:ea typeface="Latin Modern Roman 10" charset="0"/>
                <a:cs typeface="Latin Modern Roman 10" charset="0"/>
              </a:rPr>
              <a:t> </a:t>
            </a:r>
            <a:r>
              <a:rPr lang="en-AU" sz="2800" dirty="0" smtClean="0">
                <a:latin typeface="Latin Modern Roman 10" charset="0"/>
                <a:ea typeface="Latin Modern Roman 10" charset="0"/>
                <a:cs typeface="Latin Modern Roman 10" charset="0"/>
              </a:rPr>
              <a:t>data</a:t>
            </a:r>
            <a:endParaRPr lang="en-AU" sz="2800" dirty="0">
              <a:latin typeface="Latin Modern Roman 10" charset="0"/>
              <a:ea typeface="Latin Modern Roman 10" charset="0"/>
              <a:cs typeface="Latin Modern Roman 10" charset="0"/>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880" y="1723897"/>
            <a:ext cx="6477670" cy="4051261"/>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46831" y="5641921"/>
            <a:ext cx="1060602" cy="1060602"/>
          </a:xfrm>
          <a:prstGeom prst="rect">
            <a:avLst/>
          </a:prstGeom>
        </p:spPr>
      </p:pic>
      <p:pic>
        <p:nvPicPr>
          <p:cNvPr id="11" name="Picture 10"/>
          <p:cNvPicPr>
            <a:picLocks noChangeAspect="1"/>
          </p:cNvPicPr>
          <p:nvPr/>
        </p:nvPicPr>
        <p:blipFill>
          <a:blip r:embed="rId7"/>
          <a:stretch>
            <a:fillRect/>
          </a:stretch>
        </p:blipFill>
        <p:spPr>
          <a:xfrm>
            <a:off x="6678738" y="3471464"/>
            <a:ext cx="3019808" cy="744832"/>
          </a:xfrm>
          <a:prstGeom prst="rect">
            <a:avLst/>
          </a:prstGeom>
        </p:spPr>
      </p:pic>
      <p:sp>
        <p:nvSpPr>
          <p:cNvPr id="7" name="TextBox 6"/>
          <p:cNvSpPr txBox="1"/>
          <p:nvPr/>
        </p:nvSpPr>
        <p:spPr>
          <a:xfrm>
            <a:off x="6517678" y="3109065"/>
            <a:ext cx="2258473" cy="523220"/>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Regret</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13" name="Picture 12"/>
          <p:cNvPicPr>
            <a:picLocks noChangeAspect="1"/>
          </p:cNvPicPr>
          <p:nvPr/>
        </p:nvPicPr>
        <p:blipFill>
          <a:blip r:embed="rId8"/>
          <a:stretch>
            <a:fillRect/>
          </a:stretch>
        </p:blipFill>
        <p:spPr>
          <a:xfrm>
            <a:off x="6665067" y="5405477"/>
            <a:ext cx="1722661" cy="472887"/>
          </a:xfrm>
          <a:prstGeom prst="rect">
            <a:avLst/>
          </a:prstGeom>
        </p:spPr>
      </p:pic>
      <p:sp>
        <p:nvSpPr>
          <p:cNvPr id="8" name="Rectangle 7"/>
          <p:cNvSpPr/>
          <p:nvPr/>
        </p:nvSpPr>
        <p:spPr>
          <a:xfrm>
            <a:off x="6517678" y="3115805"/>
            <a:ext cx="3261398" cy="289998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9"/>
          <a:stretch>
            <a:fillRect/>
          </a:stretch>
        </p:blipFill>
        <p:spPr>
          <a:xfrm>
            <a:off x="6661301" y="4429227"/>
            <a:ext cx="2913979" cy="686117"/>
          </a:xfrm>
          <a:prstGeom prst="rect">
            <a:avLst/>
          </a:prstGeom>
        </p:spPr>
      </p:pic>
    </p:spTree>
    <p:extLst>
      <p:ext uri="{BB962C8B-B14F-4D97-AF65-F5344CB8AC3E}">
        <p14:creationId xmlns:p14="http://schemas.microsoft.com/office/powerpoint/2010/main" val="16895561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Contextual Bandits</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4259" y="3515680"/>
            <a:ext cx="1212101" cy="80659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140" y="3331390"/>
            <a:ext cx="1309024" cy="871095"/>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68795" y="3515680"/>
            <a:ext cx="798811" cy="798811"/>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08095" y="2091461"/>
            <a:ext cx="851594" cy="1382989"/>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07620" y="2085434"/>
            <a:ext cx="993643" cy="1382989"/>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59640" y="1972142"/>
            <a:ext cx="1194783" cy="1524097"/>
          </a:xfrm>
          <a:prstGeom prst="rect">
            <a:avLst/>
          </a:prstGeom>
        </p:spPr>
      </p:pic>
      <p:pic>
        <p:nvPicPr>
          <p:cNvPr id="15" name="Picture 14"/>
          <p:cNvPicPr>
            <a:picLocks noChangeAspect="1"/>
          </p:cNvPicPr>
          <p:nvPr/>
        </p:nvPicPr>
        <p:blipFill>
          <a:blip r:embed="rId9"/>
          <a:stretch>
            <a:fillRect/>
          </a:stretch>
        </p:blipFill>
        <p:spPr>
          <a:xfrm>
            <a:off x="937788" y="1819636"/>
            <a:ext cx="1840016" cy="203192"/>
          </a:xfrm>
          <a:prstGeom prst="rect">
            <a:avLst/>
          </a:prstGeom>
        </p:spPr>
      </p:pic>
      <p:pic>
        <p:nvPicPr>
          <p:cNvPr id="17" name="Picture 16"/>
          <p:cNvPicPr>
            <a:picLocks noChangeAspect="1"/>
          </p:cNvPicPr>
          <p:nvPr/>
        </p:nvPicPr>
        <p:blipFill>
          <a:blip r:embed="rId10"/>
          <a:stretch>
            <a:fillRect/>
          </a:stretch>
        </p:blipFill>
        <p:spPr>
          <a:xfrm>
            <a:off x="3651722" y="1815316"/>
            <a:ext cx="2043208" cy="203192"/>
          </a:xfrm>
          <a:prstGeom prst="rect">
            <a:avLst/>
          </a:prstGeom>
        </p:spPr>
      </p:pic>
      <p:pic>
        <p:nvPicPr>
          <p:cNvPr id="18" name="Picture 17"/>
          <p:cNvPicPr>
            <a:picLocks noChangeAspect="1"/>
          </p:cNvPicPr>
          <p:nvPr/>
        </p:nvPicPr>
        <p:blipFill>
          <a:blip r:embed="rId11"/>
          <a:stretch>
            <a:fillRect/>
          </a:stretch>
        </p:blipFill>
        <p:spPr>
          <a:xfrm>
            <a:off x="6571627" y="1847569"/>
            <a:ext cx="2393148" cy="259634"/>
          </a:xfrm>
          <a:prstGeom prst="rect">
            <a:avLst/>
          </a:prstGeom>
        </p:spPr>
      </p:pic>
      <p:pic>
        <p:nvPicPr>
          <p:cNvPr id="20" name="Picture 19"/>
          <p:cNvPicPr>
            <a:picLocks noChangeAspect="1"/>
          </p:cNvPicPr>
          <p:nvPr/>
        </p:nvPicPr>
        <p:blipFill>
          <a:blip r:embed="rId12"/>
          <a:stretch>
            <a:fillRect/>
          </a:stretch>
        </p:blipFill>
        <p:spPr>
          <a:xfrm>
            <a:off x="3832860" y="5037415"/>
            <a:ext cx="2438400" cy="393700"/>
          </a:xfrm>
          <a:prstGeom prst="rect">
            <a:avLst/>
          </a:prstGeom>
        </p:spPr>
      </p:pic>
      <p:pic>
        <p:nvPicPr>
          <p:cNvPr id="21" name="Picture 20"/>
          <p:cNvPicPr>
            <a:picLocks noChangeAspect="1"/>
          </p:cNvPicPr>
          <p:nvPr/>
        </p:nvPicPr>
        <p:blipFill>
          <a:blip r:embed="rId13"/>
          <a:stretch>
            <a:fillRect/>
          </a:stretch>
        </p:blipFill>
        <p:spPr>
          <a:xfrm>
            <a:off x="468720" y="6266045"/>
            <a:ext cx="5402880" cy="923913"/>
          </a:xfrm>
          <a:prstGeom prst="rect">
            <a:avLst/>
          </a:prstGeom>
        </p:spPr>
      </p:pic>
      <p:pic>
        <p:nvPicPr>
          <p:cNvPr id="22" name="Picture 21"/>
          <p:cNvPicPr>
            <a:picLocks noChangeAspect="1"/>
          </p:cNvPicPr>
          <p:nvPr/>
        </p:nvPicPr>
        <p:blipFill>
          <a:blip r:embed="rId14"/>
          <a:stretch>
            <a:fillRect/>
          </a:stretch>
        </p:blipFill>
        <p:spPr>
          <a:xfrm>
            <a:off x="1189913" y="5037415"/>
            <a:ext cx="1727200" cy="393700"/>
          </a:xfrm>
          <a:prstGeom prst="rect">
            <a:avLst/>
          </a:prstGeom>
        </p:spPr>
      </p:pic>
      <p:pic>
        <p:nvPicPr>
          <p:cNvPr id="23" name="Picture 22"/>
          <p:cNvPicPr>
            <a:picLocks noChangeAspect="1"/>
          </p:cNvPicPr>
          <p:nvPr/>
        </p:nvPicPr>
        <p:blipFill>
          <a:blip r:embed="rId15"/>
          <a:stretch>
            <a:fillRect/>
          </a:stretch>
        </p:blipFill>
        <p:spPr>
          <a:xfrm>
            <a:off x="6385732" y="6439517"/>
            <a:ext cx="3255743" cy="576967"/>
          </a:xfrm>
          <a:prstGeom prst="rect">
            <a:avLst/>
          </a:prstGeom>
        </p:spPr>
      </p:pic>
    </p:spTree>
    <p:extLst>
      <p:ext uri="{BB962C8B-B14F-4D97-AF65-F5344CB8AC3E}">
        <p14:creationId xmlns:p14="http://schemas.microsoft.com/office/powerpoint/2010/main" val="60984930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19</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174419"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Causal structure </a:t>
            </a:r>
            <a:r>
              <a:rPr lang="en-AU" sz="3600" spc="-1" smtClean="0">
                <a:solidFill>
                  <a:srgbClr val="527688"/>
                </a:solidFill>
                <a:uFill>
                  <a:solidFill>
                    <a:srgbClr val="FFFFFF"/>
                  </a:solidFill>
                </a:uFill>
                <a:latin typeface="Arial"/>
              </a:rPr>
              <a:t>of </a:t>
            </a:r>
            <a:r>
              <a:rPr lang="en-AU" sz="3600" spc="-1" smtClean="0">
                <a:solidFill>
                  <a:srgbClr val="527688"/>
                </a:solidFill>
                <a:uFill>
                  <a:solidFill>
                    <a:srgbClr val="FFFFFF"/>
                  </a:solidFill>
                </a:uFill>
                <a:latin typeface="Arial"/>
              </a:rPr>
              <a:t>contextual bandit </a:t>
            </a:r>
            <a:r>
              <a:rPr lang="en-AU" sz="3600" spc="-1" dirty="0" smtClean="0">
                <a:solidFill>
                  <a:srgbClr val="527688"/>
                </a:solidFill>
                <a:uFill>
                  <a:solidFill>
                    <a:srgbClr val="FFFFFF"/>
                  </a:solidFill>
                </a:uFill>
                <a:latin typeface="Arial"/>
              </a:rPr>
              <a:t>problems</a:t>
            </a:r>
            <a:endParaRPr lang="en-AU" sz="4640" b="0" strike="noStrike" spc="-1" dirty="0">
              <a:solidFill>
                <a:srgbClr val="000000"/>
              </a:solidFill>
              <a:uFill>
                <a:solidFill>
                  <a:srgbClr val="FFFFFF"/>
                </a:solidFill>
              </a:uFill>
              <a:latin typeface="Arial"/>
            </a:endParaRPr>
          </a:p>
        </p:txBody>
      </p:sp>
      <p:sp>
        <p:nvSpPr>
          <p:cNvPr id="9" name="TextShape 2"/>
          <p:cNvSpPr txBox="1"/>
          <p:nvPr/>
        </p:nvSpPr>
        <p:spPr>
          <a:xfrm>
            <a:off x="516240" y="2102760"/>
            <a:ext cx="9083055" cy="1271225"/>
          </a:xfrm>
          <a:prstGeom prst="rect">
            <a:avLst/>
          </a:prstGeom>
          <a:noFill/>
          <a:ln>
            <a:noFill/>
          </a:ln>
        </p:spPr>
        <p:txBody>
          <a:bodyPr lIns="90000" tIns="45000" rIns="90000" bIns="45000"/>
          <a:lstStyle/>
          <a:p>
            <a:pPr marL="285750" indent="-285750">
              <a:buFont typeface="Arial" charset="0"/>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Contextual bandit algorithms do not require that the context is a cause of the outcome.</a:t>
            </a:r>
          </a:p>
          <a:p>
            <a:endParaRPr lang="en-AU" sz="1800" b="0" strike="noStrike" spc="-1" dirty="0">
              <a:solidFill>
                <a:srgbClr val="000000"/>
              </a:solidFill>
              <a:uFill>
                <a:solidFill>
                  <a:srgbClr val="FFFFFF"/>
                </a:solidFill>
              </a:uFill>
              <a:latin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381" y="3972135"/>
            <a:ext cx="8859357" cy="2029360"/>
          </a:xfrm>
          <a:prstGeom prst="rect">
            <a:avLst/>
          </a:prstGeom>
        </p:spPr>
      </p:pic>
    </p:spTree>
    <p:extLst>
      <p:ext uri="{BB962C8B-B14F-4D97-AF65-F5344CB8AC3E}">
        <p14:creationId xmlns:p14="http://schemas.microsoft.com/office/powerpoint/2010/main" val="12369961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2</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618586" y="1442091"/>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Causality</a:t>
            </a:r>
            <a:endParaRPr lang="en-AU" sz="4640" b="0" strike="noStrike" spc="-1" dirty="0">
              <a:solidFill>
                <a:srgbClr val="000000"/>
              </a:solidFill>
              <a:uFill>
                <a:solidFill>
                  <a:srgbClr val="FFFFFF"/>
                </a:solidFill>
              </a:uFill>
              <a:latin typeface="Arial"/>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286" y="1707799"/>
            <a:ext cx="668409" cy="890973"/>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779" y="2850439"/>
            <a:ext cx="664037" cy="869285"/>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286" y="4008181"/>
            <a:ext cx="664037" cy="851846"/>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286" y="5112483"/>
            <a:ext cx="802901" cy="669084"/>
          </a:xfrm>
          <a:prstGeom prst="rect">
            <a:avLst/>
          </a:prstGeom>
        </p:spPr>
      </p:pic>
      <p:sp>
        <p:nvSpPr>
          <p:cNvPr id="14" name="Rectangle 13"/>
          <p:cNvSpPr/>
          <p:nvPr/>
        </p:nvSpPr>
        <p:spPr>
          <a:xfrm>
            <a:off x="1566008" y="1699874"/>
            <a:ext cx="8124218" cy="954107"/>
          </a:xfrm>
          <a:prstGeom prst="rect">
            <a:avLst/>
          </a:prstGeom>
        </p:spPr>
        <p:txBody>
          <a:bodyPr wrap="square">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Causality is </a:t>
            </a:r>
            <a:r>
              <a:rPr lang="en-US" sz="2800" spc="-1" dirty="0">
                <a:solidFill>
                  <a:srgbClr val="000000"/>
                </a:solidFill>
                <a:uFill>
                  <a:solidFill>
                    <a:srgbClr val="FFFFFF"/>
                  </a:solidFill>
                </a:uFill>
                <a:latin typeface="Latin Modern Roman 10" charset="0"/>
                <a:ea typeface="Latin Modern Roman 10" charset="0"/>
                <a:cs typeface="Latin Modern Roman 10" charset="0"/>
              </a:rPr>
              <a:t>an illusion arising from repeated temporal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conjunction (Hume)</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6" name="TextBox 15"/>
          <p:cNvSpPr txBox="1"/>
          <p:nvPr/>
        </p:nvSpPr>
        <p:spPr>
          <a:xfrm>
            <a:off x="1600404" y="2901768"/>
            <a:ext cx="8099810" cy="954107"/>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Causality is outdated, correlation is all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that is required (Pearson)</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7" name="TextBox 16"/>
          <p:cNvSpPr txBox="1"/>
          <p:nvPr/>
        </p:nvSpPr>
        <p:spPr>
          <a:xfrm>
            <a:off x="1600404" y="4172494"/>
            <a:ext cx="8335842" cy="523220"/>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L</a:t>
            </a:r>
            <a:r>
              <a:rPr lang="en-US" sz="2800" spc="-1" dirty="0">
                <a:solidFill>
                  <a:srgbClr val="000000"/>
                </a:solidFill>
                <a:uFill>
                  <a:solidFill>
                    <a:srgbClr val="FFFFFF"/>
                  </a:solidFill>
                </a:uFill>
                <a:latin typeface="Latin Modern Roman 10" charset="0"/>
                <a:ea typeface="Latin Modern Roman 10" charset="0"/>
                <a:cs typeface="Latin Modern Roman 10" charset="0"/>
              </a:rPr>
              <a:t>ooking for causal laws seems to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work (Popper)</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8" name="TextBox 17"/>
          <p:cNvSpPr txBox="1"/>
          <p:nvPr/>
        </p:nvSpPr>
        <p:spPr>
          <a:xfrm>
            <a:off x="1552653" y="5012333"/>
            <a:ext cx="8022627" cy="954107"/>
          </a:xfrm>
          <a:prstGeom prst="rect">
            <a:avLst/>
          </a:prstGeom>
          <a:noFill/>
        </p:spPr>
        <p:txBody>
          <a:bodyPr wrap="square" rtlCol="0">
            <a:spAutoFit/>
          </a:bodyPr>
          <a:lstStyle/>
          <a:p>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Learning causal relationships is central to science and we do it via systematic experiment (Einstein)</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9" name="TextBox 18"/>
          <p:cNvSpPr txBox="1"/>
          <p:nvPr/>
        </p:nvSpPr>
        <p:spPr>
          <a:xfrm>
            <a:off x="468720" y="6082693"/>
            <a:ext cx="9106560" cy="954107"/>
          </a:xfrm>
          <a:prstGeom prst="rect">
            <a:avLst/>
          </a:prstGeom>
          <a:noFill/>
        </p:spPr>
        <p:txBody>
          <a:bodyPr wrap="square" rtlCol="0">
            <a:spAutoFit/>
          </a:bodyPr>
          <a:lstStyle/>
          <a:p>
            <a:pPr marL="457200" indent="-457200">
              <a:buFont typeface="Arial" charset="0"/>
              <a:buChar char="•"/>
            </a:pPr>
            <a:r>
              <a:rPr lang="en-US" sz="2800" b="1" spc="-1" dirty="0" smtClean="0">
                <a:solidFill>
                  <a:srgbClr val="000000"/>
                </a:solidFill>
                <a:uFill>
                  <a:solidFill>
                    <a:srgbClr val="FFFFFF"/>
                  </a:solidFill>
                </a:uFill>
                <a:latin typeface="Latin Modern Roman 10" charset="0"/>
                <a:ea typeface="Latin Modern Roman 10" charset="0"/>
                <a:cs typeface="Latin Modern Roman 10" charset="0"/>
              </a:rPr>
              <a:t>A causal model is one that predicts the outcome of intervention in a system</a:t>
            </a: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8597903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Why unify causal graphs and bandits?</a:t>
            </a:r>
            <a:endParaRPr lang="en-AU" sz="4640" b="0" strike="noStrike" spc="-1" dirty="0">
              <a:solidFill>
                <a:srgbClr val="000000"/>
              </a:solidFill>
              <a:uFill>
                <a:solidFill>
                  <a:srgbClr val="FFFFFF"/>
                </a:solidFill>
              </a:uFill>
              <a:latin typeface="Arial"/>
            </a:endParaRPr>
          </a:p>
        </p:txBody>
      </p:sp>
      <p:sp>
        <p:nvSpPr>
          <p:cNvPr id="2" name="TextBox 1"/>
          <p:cNvSpPr txBox="1"/>
          <p:nvPr/>
        </p:nvSpPr>
        <p:spPr>
          <a:xfrm>
            <a:off x="818147" y="2342147"/>
            <a:ext cx="8769733" cy="3539430"/>
          </a:xfrm>
          <a:prstGeom prst="rect">
            <a:avLst/>
          </a:prstGeom>
          <a:noFill/>
        </p:spPr>
        <p:txBody>
          <a:bodyPr wrap="square" rtlCol="0">
            <a:spAutoFit/>
          </a:bodyPr>
          <a:lstStyle/>
          <a:p>
            <a:pPr marL="285750" indent="-28575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Regret </a:t>
            </a:r>
            <a:r>
              <a:rPr lang="en-US" sz="2800" spc="-1" dirty="0">
                <a:solidFill>
                  <a:srgbClr val="000000"/>
                </a:solidFill>
                <a:uFill>
                  <a:solidFill>
                    <a:srgbClr val="FFFFFF"/>
                  </a:solidFill>
                </a:uFill>
                <a:latin typeface="Latin Modern Roman 10" charset="0"/>
                <a:ea typeface="Latin Modern Roman 10" charset="0"/>
                <a:cs typeface="Latin Modern Roman 10" charset="0"/>
              </a:rPr>
              <a:t>grows linearly with the number of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actions</a:t>
            </a: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There is a lot of data available for which we do not control/know the process selecting actions</a:t>
            </a:r>
          </a:p>
          <a:p>
            <a:pPr marL="285750" indent="-28575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Bandits are a nice subset of general RL problems</a:t>
            </a: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47656339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Causal Bandit Problems</a:t>
            </a:r>
            <a:endParaRPr lang="en-AU" sz="4640" b="0" strike="noStrike" spc="-1" dirty="0">
              <a:solidFill>
                <a:srgbClr val="000000"/>
              </a:solidFill>
              <a:uFill>
                <a:solidFill>
                  <a:srgbClr val="FFFFFF"/>
                </a:solidFill>
              </a:uFill>
              <a:latin typeface="Arial"/>
            </a:endParaRPr>
          </a:p>
        </p:txBody>
      </p:sp>
      <p:sp>
        <p:nvSpPr>
          <p:cNvPr id="7" name="TextShape 2"/>
          <p:cNvSpPr txBox="1"/>
          <p:nvPr/>
        </p:nvSpPr>
        <p:spPr>
          <a:xfrm>
            <a:off x="563760" y="1706859"/>
            <a:ext cx="9071640" cy="2314467"/>
          </a:xfrm>
          <a:prstGeom prst="rect">
            <a:avLst/>
          </a:prstGeom>
          <a:noFill/>
          <a:ln>
            <a:noFill/>
          </a:ln>
        </p:spPr>
        <p:txBody>
          <a:bodyPr lIns="0" tIns="0" rIns="0" bIns="0"/>
          <a:lstStyle/>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Every (allowable) assignment </a:t>
            </a:r>
            <a:r>
              <a:rPr lang="en-AU" sz="2800" spc="-1" dirty="0">
                <a:solidFill>
                  <a:srgbClr val="000000"/>
                </a:solidFill>
                <a:uFill>
                  <a:solidFill>
                    <a:srgbClr val="FFFFFF"/>
                  </a:solidFill>
                </a:uFill>
                <a:latin typeface="Latin Modern Roman 10" charset="0"/>
                <a:ea typeface="Latin Modern Roman 10" charset="0"/>
                <a:cs typeface="Latin Modern Roman 10" charset="0"/>
              </a:rPr>
              <a:t>of variables to values </a:t>
            </a:r>
            <a:r>
              <a:rPr lang="en-AU" sz="2800" spc="-1" dirty="0">
                <a:solidFill>
                  <a:srgbClr val="000000"/>
                </a:solidFill>
                <a:uFill>
                  <a:solidFill>
                    <a:srgbClr val="FFFFFF"/>
                  </a:solidFill>
                </a:uFill>
                <a:latin typeface="Latin Modern Roman 10" charset="0"/>
                <a:ea typeface="Latin Modern Roman 10" charset="0"/>
                <a:cs typeface="Latin Modern Roman 10" charset="0"/>
              </a:rPr>
              <a:t>is a bandit arm.</a:t>
            </a: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Reward </a:t>
            </a:r>
            <a:r>
              <a:rPr lang="en-AU" sz="2800" spc="-1" dirty="0">
                <a:solidFill>
                  <a:srgbClr val="000000"/>
                </a:solidFill>
                <a:uFill>
                  <a:solidFill>
                    <a:srgbClr val="FFFFFF"/>
                  </a:solidFill>
                </a:uFill>
                <a:latin typeface="Latin Modern Roman 10" charset="0"/>
                <a:ea typeface="Latin Modern Roman 10" charset="0"/>
                <a:cs typeface="Latin Modern Roman 10" charset="0"/>
              </a:rPr>
              <a:t>is value of a single specified node in the graph after the </a:t>
            </a:r>
            <a:r>
              <a:rPr lang="en-AU" sz="2800" spc="-1" dirty="0">
                <a:solidFill>
                  <a:srgbClr val="000000"/>
                </a:solidFill>
                <a:uFill>
                  <a:solidFill>
                    <a:srgbClr val="FFFFFF"/>
                  </a:solidFill>
                </a:uFill>
                <a:latin typeface="Latin Modern Roman 10" charset="0"/>
                <a:ea typeface="Latin Modern Roman 10" charset="0"/>
                <a:cs typeface="Latin Modern Roman 10" charset="0"/>
              </a:rPr>
              <a:t>action</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5526" y="4207104"/>
            <a:ext cx="6833068" cy="2879838"/>
          </a:xfrm>
          <a:prstGeom prst="rect">
            <a:avLst/>
          </a:prstGeom>
        </p:spPr>
      </p:pic>
      <p:pic>
        <p:nvPicPr>
          <p:cNvPr id="2" name="Picture 1"/>
          <p:cNvPicPr>
            <a:picLocks noChangeAspect="1"/>
          </p:cNvPicPr>
          <p:nvPr/>
        </p:nvPicPr>
        <p:blipFill>
          <a:blip r:embed="rId4"/>
          <a:stretch>
            <a:fillRect/>
          </a:stretch>
        </p:blipFill>
        <p:spPr>
          <a:xfrm>
            <a:off x="667497" y="3646677"/>
            <a:ext cx="8769126" cy="374649"/>
          </a:xfrm>
          <a:prstGeom prst="rect">
            <a:avLst/>
          </a:prstGeom>
        </p:spPr>
      </p:pic>
    </p:spTree>
    <p:extLst>
      <p:ext uri="{BB962C8B-B14F-4D97-AF65-F5344CB8AC3E}">
        <p14:creationId xmlns:p14="http://schemas.microsoft.com/office/powerpoint/2010/main" val="38115788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How can causal structure be leveraged</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7874" y="4136404"/>
            <a:ext cx="4749800" cy="2650441"/>
          </a:xfrm>
          <a:prstGeom prst="rect">
            <a:avLst/>
          </a:prstGeom>
        </p:spPr>
      </p:pic>
      <p:sp>
        <p:nvSpPr>
          <p:cNvPr id="2" name="TextBox 1"/>
          <p:cNvSpPr txBox="1"/>
          <p:nvPr/>
        </p:nvSpPr>
        <p:spPr>
          <a:xfrm>
            <a:off x="705853" y="1858143"/>
            <a:ext cx="8546867" cy="1815882"/>
          </a:xfrm>
          <a:prstGeom prst="rect">
            <a:avLst/>
          </a:prstGeom>
          <a:noFill/>
        </p:spPr>
        <p:txBody>
          <a:bodyPr wrap="square" rtlCol="0">
            <a:spAutoFit/>
          </a:bodyPr>
          <a:lstStyle/>
          <a:p>
            <a:pPr marL="342900" indent="-342900">
              <a:buFont typeface="+mj-lt"/>
              <a:buAutoNum type="arabicPeriod"/>
            </a:pPr>
            <a:r>
              <a:rPr lang="en-US" sz="2800" spc="-1" dirty="0">
                <a:solidFill>
                  <a:srgbClr val="000000"/>
                </a:solidFill>
                <a:uFill>
                  <a:solidFill>
                    <a:srgbClr val="FFFFFF"/>
                  </a:solidFill>
                </a:uFill>
                <a:latin typeface="Latin Modern Roman 10" charset="0"/>
                <a:ea typeface="Latin Modern Roman 10" charset="0"/>
                <a:cs typeface="Latin Modern Roman 10" charset="0"/>
              </a:rPr>
              <a:t>Prune actions </a:t>
            </a:r>
            <a:r>
              <a:rPr lang="en-US" sz="2800" spc="-1">
                <a:solidFill>
                  <a:srgbClr val="000000"/>
                </a:solidFill>
                <a:uFill>
                  <a:solidFill>
                    <a:srgbClr val="FFFFFF"/>
                  </a:solidFill>
                </a:uFill>
                <a:latin typeface="Latin Modern Roman 10" charset="0"/>
                <a:ea typeface="Latin Modern Roman 10" charset="0"/>
                <a:cs typeface="Latin Modern Roman 10" charset="0"/>
              </a:rPr>
              <a:t>before </a:t>
            </a:r>
            <a:r>
              <a:rPr lang="en-US" sz="2800" spc="-1" smtClean="0">
                <a:solidFill>
                  <a:srgbClr val="000000"/>
                </a:solidFill>
                <a:uFill>
                  <a:solidFill>
                    <a:srgbClr val="FFFFFF"/>
                  </a:solidFill>
                </a:uFill>
                <a:latin typeface="Latin Modern Roman 10" charset="0"/>
                <a:ea typeface="Latin Modern Roman 10" charset="0"/>
                <a:cs typeface="Latin Modern Roman 10" charset="0"/>
              </a:rPr>
              <a:t>commencing</a:t>
            </a:r>
          </a:p>
          <a:p>
            <a:pPr marL="342900" indent="-342900">
              <a:buFont typeface="+mj-lt"/>
              <a:buAutoNum type="arabicPeriod"/>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Font typeface="+mj-lt"/>
              <a:buAutoNum type="arabicPeriod"/>
            </a:pPr>
            <a:r>
              <a:rPr lang="en-US" sz="2800" spc="-1" dirty="0">
                <a:solidFill>
                  <a:srgbClr val="000000"/>
                </a:solidFill>
                <a:uFill>
                  <a:solidFill>
                    <a:srgbClr val="FFFFFF"/>
                  </a:solidFill>
                </a:uFill>
                <a:latin typeface="Latin Modern Roman 10" charset="0"/>
                <a:ea typeface="Latin Modern Roman 10" charset="0"/>
                <a:cs typeface="Latin Modern Roman 10" charset="0"/>
              </a:rPr>
              <a:t>Obtain information about the reward for one action by selecting another.</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5181424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C-Bandit problems with post-action feedback</a:t>
            </a:r>
            <a:endParaRPr lang="en-AU" sz="4640" b="0" strike="noStrike" spc="-1" dirty="0">
              <a:solidFill>
                <a:srgbClr val="000000"/>
              </a:solidFill>
              <a:uFill>
                <a:solidFill>
                  <a:srgbClr val="FFFFFF"/>
                </a:solidFill>
              </a:uFill>
              <a:latin typeface="Arial"/>
            </a:endParaRPr>
          </a:p>
        </p:txBody>
      </p:sp>
      <p:pic>
        <p:nvPicPr>
          <p:cNvPr id="4" name="Picture 3"/>
          <p:cNvPicPr>
            <a:picLocks noChangeAspect="1"/>
          </p:cNvPicPr>
          <p:nvPr/>
        </p:nvPicPr>
        <p:blipFill>
          <a:blip r:embed="rId3"/>
          <a:stretch>
            <a:fillRect/>
          </a:stretch>
        </p:blipFill>
        <p:spPr>
          <a:xfrm>
            <a:off x="405924" y="6192076"/>
            <a:ext cx="9292272" cy="61080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4560" y="4199257"/>
            <a:ext cx="3175000" cy="1992819"/>
          </a:xfrm>
          <a:prstGeom prst="rect">
            <a:avLst/>
          </a:prstGeom>
        </p:spPr>
      </p:pic>
      <p:sp>
        <p:nvSpPr>
          <p:cNvPr id="2" name="Rectangle 1"/>
          <p:cNvSpPr/>
          <p:nvPr/>
        </p:nvSpPr>
        <p:spPr>
          <a:xfrm>
            <a:off x="532354" y="1972433"/>
            <a:ext cx="8852278" cy="1815882"/>
          </a:xfrm>
          <a:prstGeom prst="rect">
            <a:avLst/>
          </a:prstGeom>
        </p:spPr>
        <p:txBody>
          <a:bodyPr wrap="square">
            <a:spAutoFit/>
          </a:bodyPr>
          <a:lstStyle/>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Problems for which additional feedback available only </a:t>
            </a:r>
            <a:r>
              <a:rPr lang="en-AU" sz="2800" b="1" spc="-1" dirty="0" smtClean="0">
                <a:solidFill>
                  <a:srgbClr val="000000"/>
                </a:solidFill>
                <a:uFill>
                  <a:solidFill>
                    <a:srgbClr val="FFFFFF"/>
                  </a:solidFill>
                </a:uFill>
                <a:latin typeface="Latin Modern Roman 10" charset="0"/>
                <a:ea typeface="Latin Modern Roman 10" charset="0"/>
                <a:cs typeface="Latin Modern Roman 10" charset="0"/>
              </a:rPr>
              <a:t>after</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 action selected (no context).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Focus is on the simple regret </a:t>
            </a:r>
          </a:p>
        </p:txBody>
      </p:sp>
      <p:pic>
        <p:nvPicPr>
          <p:cNvPr id="3" name="Picture 2"/>
          <p:cNvPicPr>
            <a:picLocks noChangeAspect="1"/>
          </p:cNvPicPr>
          <p:nvPr/>
        </p:nvPicPr>
        <p:blipFill>
          <a:blip r:embed="rId5"/>
          <a:stretch>
            <a:fillRect/>
          </a:stretch>
        </p:blipFill>
        <p:spPr>
          <a:xfrm>
            <a:off x="5827374" y="3299626"/>
            <a:ext cx="3098800" cy="482600"/>
          </a:xfrm>
          <a:prstGeom prst="rect">
            <a:avLst/>
          </a:prstGeom>
        </p:spPr>
      </p:pic>
    </p:spTree>
    <p:extLst>
      <p:ext uri="{BB962C8B-B14F-4D97-AF65-F5344CB8AC3E}">
        <p14:creationId xmlns:p14="http://schemas.microsoft.com/office/powerpoint/2010/main" val="20329595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a:t>
            </a:r>
            <a:endParaRPr lang="en-AU" sz="4640" b="0" strike="noStrike" spc="-1" dirty="0">
              <a:solidFill>
                <a:srgbClr val="000000"/>
              </a:solidFill>
              <a:uFill>
                <a:solidFill>
                  <a:srgbClr val="FFFFFF"/>
                </a:solidFill>
              </a:uFill>
              <a:latin typeface="Aria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7552308" cy="2010120"/>
          </a:xfrm>
          <a:prstGeom prst="rect">
            <a:avLst/>
          </a:prstGeom>
        </p:spPr>
      </p:pic>
      <p:pic>
        <p:nvPicPr>
          <p:cNvPr id="2" name="Picture 1"/>
          <p:cNvPicPr>
            <a:picLocks noChangeAspect="1"/>
          </p:cNvPicPr>
          <p:nvPr/>
        </p:nvPicPr>
        <p:blipFill>
          <a:blip r:embed="rId4"/>
          <a:stretch>
            <a:fillRect/>
          </a:stretch>
        </p:blipFill>
        <p:spPr>
          <a:xfrm>
            <a:off x="516240" y="4207739"/>
            <a:ext cx="8823325" cy="2886441"/>
          </a:xfrm>
          <a:prstGeom prst="rect">
            <a:avLst/>
          </a:prstGeom>
        </p:spPr>
      </p:pic>
    </p:spTree>
    <p:extLst>
      <p:ext uri="{BB962C8B-B14F-4D97-AF65-F5344CB8AC3E}">
        <p14:creationId xmlns:p14="http://schemas.microsoft.com/office/powerpoint/2010/main" val="104964248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041400" y="6197790"/>
            <a:ext cx="2213920" cy="508000"/>
          </a:xfrm>
          <a:prstGeom prst="rect">
            <a:avLst/>
          </a:prstGeom>
          <a:solidFill>
            <a:srgbClr val="F928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683820" y="6197790"/>
            <a:ext cx="571500" cy="508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 </a:t>
            </a:r>
            <a:r>
              <a:rPr lang="en-AU" sz="3600" spc="-1" dirty="0" smtClean="0">
                <a:solidFill>
                  <a:srgbClr val="527688"/>
                </a:solidFill>
                <a:uFill>
                  <a:solidFill>
                    <a:srgbClr val="FFFFFF"/>
                  </a:solidFill>
                </a:uFill>
                <a:latin typeface="Arial"/>
              </a:rPr>
              <a:t>– algorithm</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4906660" cy="1305955"/>
          </a:xfrm>
          <a:prstGeom prst="rect">
            <a:avLst/>
          </a:prstGeom>
        </p:spPr>
      </p:pic>
      <p:sp>
        <p:nvSpPr>
          <p:cNvPr id="2" name="TextBox 1"/>
          <p:cNvSpPr txBox="1"/>
          <p:nvPr/>
        </p:nvSpPr>
        <p:spPr>
          <a:xfrm>
            <a:off x="528840" y="3292290"/>
            <a:ext cx="9059040" cy="1569660"/>
          </a:xfrm>
          <a:prstGeom prst="rect">
            <a:avLst/>
          </a:prstGeom>
          <a:noFill/>
        </p:spPr>
        <p:txBody>
          <a:bodyPr wrap="square" rtlCol="0">
            <a:spAutoFit/>
          </a:bodyPr>
          <a:lstStyle/>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Observe for first T/2 rounds to estimate reward for actions that occur frequently naturally.</a:t>
            </a:r>
          </a:p>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Uniformly explore infrequent actions in remaining rounds.</a:t>
            </a:r>
          </a:p>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But how do we define infrequent?</a:t>
            </a:r>
          </a:p>
        </p:txBody>
      </p:sp>
      <p:pic>
        <p:nvPicPr>
          <p:cNvPr id="4" name="Picture 3"/>
          <p:cNvPicPr>
            <a:picLocks noChangeAspect="1"/>
          </p:cNvPicPr>
          <p:nvPr/>
        </p:nvPicPr>
        <p:blipFill>
          <a:blip r:embed="rId4"/>
          <a:stretch>
            <a:fillRect/>
          </a:stretch>
        </p:blipFill>
        <p:spPr>
          <a:xfrm>
            <a:off x="522410" y="6301949"/>
            <a:ext cx="9014460" cy="299683"/>
          </a:xfrm>
          <a:prstGeom prst="rect">
            <a:avLst/>
          </a:prstGeom>
        </p:spPr>
      </p:pic>
      <p:pic>
        <p:nvPicPr>
          <p:cNvPr id="10" name="Picture 9"/>
          <p:cNvPicPr>
            <a:picLocks noChangeAspect="1"/>
          </p:cNvPicPr>
          <p:nvPr/>
        </p:nvPicPr>
        <p:blipFill>
          <a:blip r:embed="rId5"/>
          <a:stretch>
            <a:fillRect/>
          </a:stretch>
        </p:blipFill>
        <p:spPr>
          <a:xfrm>
            <a:off x="850690" y="5093863"/>
            <a:ext cx="3733800" cy="749300"/>
          </a:xfrm>
          <a:prstGeom prst="rect">
            <a:avLst/>
          </a:prstGeom>
        </p:spPr>
      </p:pic>
      <p:pic>
        <p:nvPicPr>
          <p:cNvPr id="13" name="Picture 12"/>
          <p:cNvPicPr>
            <a:picLocks noChangeAspect="1"/>
          </p:cNvPicPr>
          <p:nvPr/>
        </p:nvPicPr>
        <p:blipFill>
          <a:blip r:embed="rId6"/>
          <a:stretch>
            <a:fillRect/>
          </a:stretch>
        </p:blipFill>
        <p:spPr>
          <a:xfrm>
            <a:off x="5422900" y="5034207"/>
            <a:ext cx="3911600" cy="749300"/>
          </a:xfrm>
          <a:prstGeom prst="rect">
            <a:avLst/>
          </a:prstGeom>
        </p:spPr>
      </p:pic>
    </p:spTree>
    <p:extLst>
      <p:ext uri="{BB962C8B-B14F-4D97-AF65-F5344CB8AC3E}">
        <p14:creationId xmlns:p14="http://schemas.microsoft.com/office/powerpoint/2010/main" val="147529506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26</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 </a:t>
            </a:r>
            <a:r>
              <a:rPr lang="en-AU" sz="3600" spc="-1" dirty="0" smtClean="0">
                <a:solidFill>
                  <a:srgbClr val="527688"/>
                </a:solidFill>
                <a:uFill>
                  <a:solidFill>
                    <a:srgbClr val="FFFFFF"/>
                  </a:solidFill>
                </a:uFill>
                <a:latin typeface="Arial"/>
              </a:rPr>
              <a:t>– regret bounds</a:t>
            </a:r>
            <a:endParaRPr lang="en-AU" sz="4640" b="0" strike="noStrike" spc="-1" dirty="0">
              <a:solidFill>
                <a:srgbClr val="000000"/>
              </a:solidFill>
              <a:uFill>
                <a:solidFill>
                  <a:srgbClr val="FFFFFF"/>
                </a:solidFill>
              </a:uFill>
              <a:latin typeface="Aria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4906660" cy="1305955"/>
          </a:xfrm>
          <a:prstGeom prst="rect">
            <a:avLst/>
          </a:prstGeom>
        </p:spPr>
      </p:pic>
      <p:pic>
        <p:nvPicPr>
          <p:cNvPr id="6" name="Picture 5"/>
          <p:cNvPicPr>
            <a:picLocks noChangeAspect="1"/>
          </p:cNvPicPr>
          <p:nvPr/>
        </p:nvPicPr>
        <p:blipFill>
          <a:blip r:embed="rId4"/>
          <a:stretch>
            <a:fillRect/>
          </a:stretch>
        </p:blipFill>
        <p:spPr>
          <a:xfrm>
            <a:off x="2427760" y="3801865"/>
            <a:ext cx="6502400" cy="952500"/>
          </a:xfrm>
          <a:prstGeom prst="rect">
            <a:avLst/>
          </a:prstGeom>
        </p:spPr>
      </p:pic>
      <p:sp>
        <p:nvSpPr>
          <p:cNvPr id="7" name="TextBox 6"/>
          <p:cNvSpPr txBox="1"/>
          <p:nvPr/>
        </p:nvSpPr>
        <p:spPr>
          <a:xfrm>
            <a:off x="599480" y="4093449"/>
            <a:ext cx="2222500" cy="369332"/>
          </a:xfrm>
          <a:prstGeom prst="rect">
            <a:avLst/>
          </a:prstGeom>
          <a:noFill/>
        </p:spPr>
        <p:txBody>
          <a:bodyPr wrap="square" rtlCol="0">
            <a:spAutoFit/>
          </a:bodyPr>
          <a:lstStyle/>
          <a:p>
            <a:r>
              <a:rPr lang="en-US" dirty="0" smtClean="0"/>
              <a:t>Parallel bandit</a:t>
            </a:r>
            <a:endParaRPr lang="en-US" dirty="0"/>
          </a:p>
        </p:txBody>
      </p:sp>
      <p:pic>
        <p:nvPicPr>
          <p:cNvPr id="8" name="Picture 7"/>
          <p:cNvPicPr>
            <a:picLocks noChangeAspect="1"/>
          </p:cNvPicPr>
          <p:nvPr/>
        </p:nvPicPr>
        <p:blipFill>
          <a:blip r:embed="rId5"/>
          <a:stretch>
            <a:fillRect/>
          </a:stretch>
        </p:blipFill>
        <p:spPr>
          <a:xfrm>
            <a:off x="2427760" y="5342635"/>
            <a:ext cx="4711700" cy="927100"/>
          </a:xfrm>
          <a:prstGeom prst="rect">
            <a:avLst/>
          </a:prstGeom>
        </p:spPr>
      </p:pic>
      <p:sp>
        <p:nvSpPr>
          <p:cNvPr id="12" name="TextBox 11"/>
          <p:cNvSpPr txBox="1"/>
          <p:nvPr/>
        </p:nvSpPr>
        <p:spPr>
          <a:xfrm>
            <a:off x="599480" y="5621519"/>
            <a:ext cx="2222500" cy="369332"/>
          </a:xfrm>
          <a:prstGeom prst="rect">
            <a:avLst/>
          </a:prstGeom>
          <a:noFill/>
        </p:spPr>
        <p:txBody>
          <a:bodyPr wrap="square" rtlCol="0">
            <a:spAutoFit/>
          </a:bodyPr>
          <a:lstStyle/>
          <a:p>
            <a:r>
              <a:rPr lang="en-US" dirty="0" smtClean="0"/>
              <a:t>Standard bandit</a:t>
            </a:r>
            <a:endParaRPr lang="en-US" dirty="0"/>
          </a:p>
        </p:txBody>
      </p:sp>
      <p:pic>
        <p:nvPicPr>
          <p:cNvPr id="11" name="Picture 10"/>
          <p:cNvPicPr>
            <a:picLocks noChangeAspect="1"/>
          </p:cNvPicPr>
          <p:nvPr/>
        </p:nvPicPr>
        <p:blipFill>
          <a:blip r:embed="rId6"/>
          <a:stretch>
            <a:fillRect/>
          </a:stretch>
        </p:blipFill>
        <p:spPr>
          <a:xfrm>
            <a:off x="599480" y="6699255"/>
            <a:ext cx="8089900" cy="317500"/>
          </a:xfrm>
          <a:prstGeom prst="rect">
            <a:avLst/>
          </a:prstGeom>
        </p:spPr>
      </p:pic>
    </p:spTree>
    <p:extLst>
      <p:ext uri="{BB962C8B-B14F-4D97-AF65-F5344CB8AC3E}">
        <p14:creationId xmlns:p14="http://schemas.microsoft.com/office/powerpoint/2010/main" val="17469591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challenges</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stretch>
            <a:fillRect/>
          </a:stretch>
        </p:blipFill>
        <p:spPr>
          <a:xfrm>
            <a:off x="605140" y="1936609"/>
            <a:ext cx="6566888" cy="35689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8154" y="1688980"/>
            <a:ext cx="774700" cy="4710176"/>
          </a:xfrm>
          <a:prstGeom prst="rect">
            <a:avLst/>
          </a:prstGeom>
        </p:spPr>
      </p:pic>
      <p:pic>
        <p:nvPicPr>
          <p:cNvPr id="5" name="Picture 4"/>
          <p:cNvPicPr>
            <a:picLocks noChangeAspect="1"/>
          </p:cNvPicPr>
          <p:nvPr/>
        </p:nvPicPr>
        <p:blipFill>
          <a:blip r:embed="rId5"/>
          <a:stretch>
            <a:fillRect/>
          </a:stretch>
        </p:blipFill>
        <p:spPr>
          <a:xfrm>
            <a:off x="8797587" y="1941167"/>
            <a:ext cx="1064326" cy="239713"/>
          </a:xfrm>
          <a:prstGeom prst="rect">
            <a:avLst/>
          </a:prstGeom>
        </p:spPr>
      </p:pic>
      <p:pic>
        <p:nvPicPr>
          <p:cNvPr id="6" name="Picture 5"/>
          <p:cNvPicPr>
            <a:picLocks noChangeAspect="1"/>
          </p:cNvPicPr>
          <p:nvPr/>
        </p:nvPicPr>
        <p:blipFill>
          <a:blip r:embed="rId6"/>
          <a:stretch>
            <a:fillRect/>
          </a:stretch>
        </p:blipFill>
        <p:spPr>
          <a:xfrm>
            <a:off x="8722854" y="3952162"/>
            <a:ext cx="1155240" cy="207351"/>
          </a:xfrm>
          <a:prstGeom prst="rect">
            <a:avLst/>
          </a:prstGeom>
        </p:spPr>
      </p:pic>
      <p:pic>
        <p:nvPicPr>
          <p:cNvPr id="7" name="Picture 6"/>
          <p:cNvPicPr>
            <a:picLocks noChangeAspect="1"/>
          </p:cNvPicPr>
          <p:nvPr/>
        </p:nvPicPr>
        <p:blipFill>
          <a:blip r:embed="rId7"/>
          <a:stretch>
            <a:fillRect/>
          </a:stretch>
        </p:blipFill>
        <p:spPr>
          <a:xfrm>
            <a:off x="8783710" y="2949786"/>
            <a:ext cx="906390" cy="211491"/>
          </a:xfrm>
          <a:prstGeom prst="rect">
            <a:avLst/>
          </a:prstGeom>
        </p:spPr>
      </p:pic>
      <p:sp>
        <p:nvSpPr>
          <p:cNvPr id="8" name="TextBox 7"/>
          <p:cNvSpPr txBox="1"/>
          <p:nvPr/>
        </p:nvSpPr>
        <p:spPr>
          <a:xfrm>
            <a:off x="516240" y="2828777"/>
            <a:ext cx="6655788" cy="2677656"/>
          </a:xfrm>
          <a:prstGeom prst="rect">
            <a:avLst/>
          </a:prstGeom>
          <a:noFill/>
        </p:spPr>
        <p:txBody>
          <a:bodyPr wrap="square" rtlCol="0">
            <a:spAutoFit/>
          </a:bodyPr>
          <a:lstStyle/>
          <a:p>
            <a:pPr marL="342900" indent="-342900">
              <a:buSzPct val="1050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We could map from observation to intervention via the do-calculus but,</a:t>
            </a:r>
          </a:p>
          <a:p>
            <a:pPr marL="342900" indent="-342900">
              <a:buSzPct val="1050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SzPct val="1050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Its no </a:t>
            </a:r>
            <a:r>
              <a:rPr lang="en-US" sz="2800" spc="-1" dirty="0">
                <a:solidFill>
                  <a:srgbClr val="000000"/>
                </a:solidFill>
                <a:uFill>
                  <a:solidFill>
                    <a:srgbClr val="FFFFFF"/>
                  </a:solidFill>
                </a:uFill>
                <a:latin typeface="Latin Modern Roman 10" charset="0"/>
                <a:ea typeface="Latin Modern Roman 10" charset="0"/>
                <a:cs typeface="Latin Modern Roman 10" charset="0"/>
              </a:rPr>
              <a:t>longer optimal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ignore the information intervening on one variable can provide about another. </a:t>
            </a:r>
          </a:p>
        </p:txBody>
      </p:sp>
    </p:spTree>
    <p:extLst>
      <p:ext uri="{BB962C8B-B14F-4D97-AF65-F5344CB8AC3E}">
        <p14:creationId xmlns:p14="http://schemas.microsoft.com/office/powerpoint/2010/main" val="86540799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7095886" y="4237024"/>
            <a:ext cx="2491994" cy="281677"/>
          </a:xfrm>
          <a:prstGeom prst="rect">
            <a:avLst/>
          </a:prstGeom>
          <a:solidFill>
            <a:srgbClr val="F928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a:solidFill>
                  <a:srgbClr val="527688"/>
                </a:solidFill>
                <a:uFill>
                  <a:solidFill>
                    <a:srgbClr val="FFFFFF"/>
                  </a:solidFill>
                </a:uFill>
                <a:latin typeface="Arial"/>
              </a:rPr>
              <a:t>G</a:t>
            </a:r>
            <a:r>
              <a:rPr lang="en-AU" sz="3600" spc="-1" dirty="0" smtClean="0">
                <a:solidFill>
                  <a:srgbClr val="527688"/>
                </a:solidFill>
                <a:uFill>
                  <a:solidFill>
                    <a:srgbClr val="FFFFFF"/>
                  </a:solidFill>
                </a:uFill>
                <a:latin typeface="Arial"/>
              </a:rPr>
              <a:t>eneral graphs - challenges</a:t>
            </a:r>
            <a:endParaRPr lang="en-AU" sz="4640" b="0" strike="noStrike" spc="-1" dirty="0">
              <a:solidFill>
                <a:srgbClr val="000000"/>
              </a:solidFill>
              <a:uFill>
                <a:solidFill>
                  <a:srgbClr val="FFFFFF"/>
                </a:solidFill>
              </a:uFill>
              <a:latin typeface="Arial"/>
            </a:endParaRPr>
          </a:p>
        </p:txBody>
      </p:sp>
      <p:pic>
        <p:nvPicPr>
          <p:cNvPr id="10" name="Picture 9"/>
          <p:cNvPicPr>
            <a:picLocks noChangeAspect="1"/>
          </p:cNvPicPr>
          <p:nvPr/>
        </p:nvPicPr>
        <p:blipFill>
          <a:blip r:embed="rId3"/>
          <a:stretch>
            <a:fillRect/>
          </a:stretch>
        </p:blipFill>
        <p:spPr>
          <a:xfrm>
            <a:off x="516240" y="1767584"/>
            <a:ext cx="8930161" cy="692857"/>
          </a:xfrm>
          <a:prstGeom prst="rect">
            <a:avLst/>
          </a:prstGeom>
        </p:spPr>
      </p:pic>
      <p:sp>
        <p:nvSpPr>
          <p:cNvPr id="11" name="TextBox 10"/>
          <p:cNvSpPr txBox="1"/>
          <p:nvPr/>
        </p:nvSpPr>
        <p:spPr>
          <a:xfrm>
            <a:off x="516240" y="1676807"/>
            <a:ext cx="3149600" cy="461665"/>
          </a:xfrm>
          <a:prstGeom prst="rect">
            <a:avLst/>
          </a:prstGeom>
          <a:noFill/>
        </p:spPr>
        <p:txBody>
          <a:bodyPr wrap="square" rtlCol="0">
            <a:spAutoFit/>
          </a:bodyPr>
          <a:lstStyle/>
          <a:p>
            <a:pPr marL="285750" indent="-285750">
              <a:buFont typeface="Arial" charset="0"/>
              <a:buChar char="•"/>
            </a:pPr>
            <a:r>
              <a:rPr lang="en-US" sz="2400" smtClean="0"/>
              <a:t> </a:t>
            </a:r>
            <a:endParaRPr lang="en-US" sz="2400"/>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720" y="2741327"/>
            <a:ext cx="2508920" cy="3177965"/>
          </a:xfrm>
          <a:prstGeom prst="rect">
            <a:avLst/>
          </a:prstGeom>
        </p:spPr>
      </p:pic>
      <p:pic>
        <p:nvPicPr>
          <p:cNvPr id="13" name="Picture 12"/>
          <p:cNvPicPr>
            <a:picLocks noChangeAspect="1"/>
          </p:cNvPicPr>
          <p:nvPr/>
        </p:nvPicPr>
        <p:blipFill>
          <a:blip r:embed="rId5"/>
          <a:stretch>
            <a:fillRect/>
          </a:stretch>
        </p:blipFill>
        <p:spPr>
          <a:xfrm>
            <a:off x="3443640" y="3822942"/>
            <a:ext cx="6144240" cy="695759"/>
          </a:xfrm>
          <a:prstGeom prst="rect">
            <a:avLst/>
          </a:prstGeom>
        </p:spPr>
      </p:pic>
      <p:pic>
        <p:nvPicPr>
          <p:cNvPr id="17" name="Picture 16"/>
          <p:cNvPicPr>
            <a:picLocks noChangeAspect="1"/>
          </p:cNvPicPr>
          <p:nvPr/>
        </p:nvPicPr>
        <p:blipFill>
          <a:blip r:embed="rId6"/>
          <a:stretch>
            <a:fillRect/>
          </a:stretch>
        </p:blipFill>
        <p:spPr>
          <a:xfrm>
            <a:off x="516240" y="5554172"/>
            <a:ext cx="1591960" cy="229686"/>
          </a:xfrm>
          <a:prstGeom prst="rect">
            <a:avLst/>
          </a:prstGeom>
        </p:spPr>
      </p:pic>
    </p:spTree>
    <p:extLst>
      <p:ext uri="{BB962C8B-B14F-4D97-AF65-F5344CB8AC3E}">
        <p14:creationId xmlns:p14="http://schemas.microsoft.com/office/powerpoint/2010/main" val="13196592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241300" y="1663700"/>
            <a:ext cx="9011420" cy="1079500"/>
          </a:xfrm>
          <a:prstGeom prst="rect">
            <a:avLst/>
          </a:prstGeom>
          <a:solidFill>
            <a:schemeClr val="accent6">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29</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stretch>
            <a:fillRect/>
          </a:stretch>
        </p:blipFill>
        <p:spPr>
          <a:xfrm>
            <a:off x="516240" y="1813000"/>
            <a:ext cx="8204200" cy="774700"/>
          </a:xfrm>
          <a:prstGeom prst="rect">
            <a:avLst/>
          </a:prstGeom>
        </p:spPr>
      </p:pic>
      <p:pic>
        <p:nvPicPr>
          <p:cNvPr id="7" name="Picture 6"/>
          <p:cNvPicPr>
            <a:picLocks noChangeAspect="1"/>
          </p:cNvPicPr>
          <p:nvPr/>
        </p:nvPicPr>
        <p:blipFill>
          <a:blip r:embed="rId4"/>
          <a:stretch>
            <a:fillRect/>
          </a:stretch>
        </p:blipFill>
        <p:spPr>
          <a:xfrm>
            <a:off x="468720" y="3026865"/>
            <a:ext cx="7061200" cy="342900"/>
          </a:xfrm>
          <a:prstGeom prst="rect">
            <a:avLst/>
          </a:prstGeom>
        </p:spPr>
      </p:pic>
      <p:pic>
        <p:nvPicPr>
          <p:cNvPr id="12" name="Picture 11"/>
          <p:cNvPicPr>
            <a:picLocks noChangeAspect="1"/>
          </p:cNvPicPr>
          <p:nvPr/>
        </p:nvPicPr>
        <p:blipFill>
          <a:blip r:embed="rId5"/>
          <a:stretch>
            <a:fillRect/>
          </a:stretch>
        </p:blipFill>
        <p:spPr>
          <a:xfrm>
            <a:off x="516240" y="3854705"/>
            <a:ext cx="7416800" cy="2946400"/>
          </a:xfrm>
          <a:prstGeom prst="rect">
            <a:avLst/>
          </a:prstGeom>
        </p:spPr>
      </p:pic>
    </p:spTree>
    <p:extLst>
      <p:ext uri="{BB962C8B-B14F-4D97-AF65-F5344CB8AC3E}">
        <p14:creationId xmlns:p14="http://schemas.microsoft.com/office/powerpoint/2010/main" val="21132462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extShape 1"/>
          <p:cNvSpPr txBox="1"/>
          <p:nvPr/>
        </p:nvSpPr>
        <p:spPr>
          <a:xfrm>
            <a:off x="8930160" y="7272720"/>
            <a:ext cx="645120" cy="237600"/>
          </a:xfrm>
          <a:prstGeom prst="rect">
            <a:avLst/>
          </a:prstGeom>
          <a:noFill/>
          <a:ln>
            <a:noFill/>
          </a:ln>
        </p:spPr>
        <p:txBody>
          <a:bodyPr/>
          <a:lstStyle/>
          <a:p>
            <a:pPr algn="r">
              <a:lnSpc>
                <a:spcPct val="100000"/>
              </a:lnSpc>
            </a:pPr>
            <a:fld id="{26FC04C8-9ECF-4135-978F-18BFC712655E}" type="slidenum">
              <a:rPr lang="en-AU" sz="1400" b="0" strike="noStrike" spc="-1">
                <a:solidFill>
                  <a:srgbClr val="000000"/>
                </a:solidFill>
                <a:uFill>
                  <a:solidFill>
                    <a:srgbClr val="FFFFFF"/>
                  </a:solidFill>
                </a:uFill>
                <a:latin typeface="Arial"/>
                <a:ea typeface="Arial"/>
              </a:rPr>
              <a:t>3</a:t>
            </a:fld>
            <a:endParaRPr lang="en-AU" sz="1540" b="0" strike="noStrike" spc="-1">
              <a:solidFill>
                <a:srgbClr val="000000"/>
              </a:solidFill>
              <a:uFill>
                <a:solidFill>
                  <a:srgbClr val="FFFFFF"/>
                </a:solidFill>
              </a:uFill>
              <a:latin typeface="Times New Roman"/>
            </a:endParaRPr>
          </a:p>
        </p:txBody>
      </p:sp>
      <p:sp>
        <p:nvSpPr>
          <p:cNvPr id="99"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00" name="TextShape 3"/>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a:solidFill>
                  <a:srgbClr val="527688"/>
                </a:solidFill>
                <a:uFill>
                  <a:solidFill>
                    <a:srgbClr val="FFFFFF"/>
                  </a:solidFill>
                </a:uFill>
                <a:latin typeface="Arial"/>
              </a:rPr>
              <a:t>Correlation </a:t>
            </a:r>
            <a:r>
              <a:rPr lang="en-AU" sz="3600" b="0" strike="noStrike" spc="-1" dirty="0" smtClean="0">
                <a:solidFill>
                  <a:srgbClr val="527688"/>
                </a:solidFill>
                <a:uFill>
                  <a:solidFill>
                    <a:srgbClr val="FFFFFF"/>
                  </a:solidFill>
                </a:uFill>
                <a:latin typeface="Arial"/>
              </a:rPr>
              <a:t>is not causation</a:t>
            </a:r>
            <a:endParaRPr lang="en-AU" sz="4640" b="0" strike="noStrike" spc="-1" dirty="0">
              <a:solidFill>
                <a:srgbClr val="000000"/>
              </a:solidFill>
              <a:uFill>
                <a:solidFill>
                  <a:srgbClr val="FFFFFF"/>
                </a:solidFill>
              </a:uFill>
              <a:latin typeface="Arial"/>
            </a:endParaRPr>
          </a:p>
        </p:txBody>
      </p:sp>
      <p:sp>
        <p:nvSpPr>
          <p:cNvPr id="103" name="TextShape 4"/>
          <p:cNvSpPr txBox="1"/>
          <p:nvPr/>
        </p:nvSpPr>
        <p:spPr>
          <a:xfrm>
            <a:off x="309085" y="4159686"/>
            <a:ext cx="4161960" cy="346320"/>
          </a:xfrm>
          <a:prstGeom prst="rect">
            <a:avLst/>
          </a:prstGeom>
          <a:noFill/>
          <a:ln>
            <a:noFill/>
          </a:ln>
        </p:spPr>
        <p:txBody>
          <a:bodyPr lIns="90000" tIns="45000" rIns="90000" bIns="45000"/>
          <a:lstStyle/>
          <a:p>
            <a:r>
              <a:rPr lang="en-AU" sz="1400" b="0" strike="noStrike" spc="-1" dirty="0">
                <a:solidFill>
                  <a:srgbClr val="000000"/>
                </a:solidFill>
                <a:uFill>
                  <a:solidFill>
                    <a:srgbClr val="FFFFFF"/>
                  </a:solidFill>
                </a:uFill>
                <a:latin typeface="Arial"/>
              </a:rPr>
              <a:t>Image source: </a:t>
            </a:r>
            <a:r>
              <a:rPr lang="en-AU" sz="1400" b="0" strike="noStrike" spc="-1" dirty="0" err="1">
                <a:solidFill>
                  <a:srgbClr val="000000"/>
                </a:solidFill>
                <a:uFill>
                  <a:solidFill>
                    <a:srgbClr val="FFFFFF"/>
                  </a:solidFill>
                </a:uFill>
                <a:latin typeface="Arial"/>
              </a:rPr>
              <a:t>www.tylervigen.com</a:t>
            </a:r>
            <a:r>
              <a:rPr lang="en-AU" sz="1400" b="0" strike="noStrike" spc="-1" dirty="0">
                <a:solidFill>
                  <a:srgbClr val="000000"/>
                </a:solidFill>
                <a:uFill>
                  <a:solidFill>
                    <a:srgbClr val="FFFFFF"/>
                  </a:solidFill>
                </a:uFill>
                <a:latin typeface="Arial"/>
              </a:rPr>
              <a: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085" y="1717957"/>
            <a:ext cx="4952726" cy="244172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61811" y="4018165"/>
            <a:ext cx="4549621" cy="3254555"/>
          </a:xfrm>
          <a:prstGeom prst="rect">
            <a:avLst/>
          </a:prstGeom>
        </p:spPr>
      </p:pic>
    </p:spTree>
    <p:extLst>
      <p:ext uri="{BB962C8B-B14F-4D97-AF65-F5344CB8AC3E}">
        <p14:creationId xmlns:p14="http://schemas.microsoft.com/office/powerpoint/2010/main" val="201221061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4536" y="3425568"/>
            <a:ext cx="6167628" cy="3499866"/>
          </a:xfrm>
          <a:prstGeom prst="rect">
            <a:avLst/>
          </a:prstGeom>
        </p:spPr>
      </p:pic>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4"/>
          <a:stretch>
            <a:fillRect/>
          </a:stretch>
        </p:blipFill>
        <p:spPr>
          <a:xfrm>
            <a:off x="1767773" y="1907640"/>
            <a:ext cx="6221195" cy="87895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6240" y="3211002"/>
            <a:ext cx="4830120" cy="3522518"/>
          </a:xfrm>
          <a:prstGeom prst="rect">
            <a:avLst/>
          </a:prstGeom>
        </p:spPr>
      </p:pic>
    </p:spTree>
    <p:extLst>
      <p:ext uri="{BB962C8B-B14F-4D97-AF65-F5344CB8AC3E}">
        <p14:creationId xmlns:p14="http://schemas.microsoft.com/office/powerpoint/2010/main" val="46907360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stretch>
            <a:fillRect/>
          </a:stretch>
        </p:blipFill>
        <p:spPr>
          <a:xfrm>
            <a:off x="598790" y="1907640"/>
            <a:ext cx="6921500" cy="977900"/>
          </a:xfrm>
          <a:prstGeom prst="rect">
            <a:avLst/>
          </a:prstGeom>
        </p:spPr>
      </p:pic>
      <p:pic>
        <p:nvPicPr>
          <p:cNvPr id="4" name="Picture 3"/>
          <p:cNvPicPr>
            <a:picLocks noChangeAspect="1"/>
          </p:cNvPicPr>
          <p:nvPr/>
        </p:nvPicPr>
        <p:blipFill>
          <a:blip r:embed="rId4"/>
          <a:stretch>
            <a:fillRect/>
          </a:stretch>
        </p:blipFill>
        <p:spPr>
          <a:xfrm>
            <a:off x="598790" y="4382740"/>
            <a:ext cx="5156200" cy="1168400"/>
          </a:xfrm>
          <a:prstGeom prst="rect">
            <a:avLst/>
          </a:prstGeom>
        </p:spPr>
      </p:pic>
      <p:pic>
        <p:nvPicPr>
          <p:cNvPr id="5" name="Picture 4"/>
          <p:cNvPicPr>
            <a:picLocks noChangeAspect="1"/>
          </p:cNvPicPr>
          <p:nvPr/>
        </p:nvPicPr>
        <p:blipFill>
          <a:blip r:embed="rId5"/>
          <a:stretch>
            <a:fillRect/>
          </a:stretch>
        </p:blipFill>
        <p:spPr>
          <a:xfrm>
            <a:off x="516240" y="3301238"/>
            <a:ext cx="3022600" cy="685800"/>
          </a:xfrm>
          <a:prstGeom prst="rect">
            <a:avLst/>
          </a:prstGeom>
        </p:spPr>
      </p:pic>
      <p:pic>
        <p:nvPicPr>
          <p:cNvPr id="16" name="Picture 15"/>
          <p:cNvPicPr>
            <a:picLocks noChangeAspect="1"/>
          </p:cNvPicPr>
          <p:nvPr/>
        </p:nvPicPr>
        <p:blipFill>
          <a:blip r:embed="rId6"/>
          <a:stretch>
            <a:fillRect/>
          </a:stretch>
        </p:blipFill>
        <p:spPr>
          <a:xfrm>
            <a:off x="4265748" y="3301238"/>
            <a:ext cx="2019300" cy="393700"/>
          </a:xfrm>
          <a:prstGeom prst="rect">
            <a:avLst/>
          </a:prstGeom>
        </p:spPr>
      </p:pic>
      <p:pic>
        <p:nvPicPr>
          <p:cNvPr id="20" name="Picture 19"/>
          <p:cNvPicPr>
            <a:picLocks noChangeAspect="1"/>
          </p:cNvPicPr>
          <p:nvPr/>
        </p:nvPicPr>
        <p:blipFill>
          <a:blip r:embed="rId7"/>
          <a:stretch>
            <a:fillRect/>
          </a:stretch>
        </p:blipFill>
        <p:spPr>
          <a:xfrm>
            <a:off x="598790" y="5879940"/>
            <a:ext cx="2857500" cy="1168400"/>
          </a:xfrm>
          <a:prstGeom prst="rect">
            <a:avLst/>
          </a:prstGeom>
        </p:spPr>
      </p:pic>
      <p:sp>
        <p:nvSpPr>
          <p:cNvPr id="23" name="TextBox 22"/>
          <p:cNvSpPr txBox="1"/>
          <p:nvPr/>
        </p:nvSpPr>
        <p:spPr>
          <a:xfrm>
            <a:off x="4691413" y="6279474"/>
            <a:ext cx="3481137" cy="369332"/>
          </a:xfrm>
          <a:prstGeom prst="rect">
            <a:avLst/>
          </a:prstGeom>
          <a:noFill/>
        </p:spPr>
        <p:txBody>
          <a:bodyPr wrap="square" rtlCol="0">
            <a:spAutoFit/>
          </a:bodyPr>
          <a:lstStyle/>
          <a:p>
            <a:r>
              <a:rPr lang="en-US" smtClean="0"/>
              <a:t>Standard lower bound</a:t>
            </a:r>
            <a:endParaRPr lang="en-US"/>
          </a:p>
        </p:txBody>
      </p:sp>
      <p:sp>
        <p:nvSpPr>
          <p:cNvPr id="27" name="TextBox 26"/>
          <p:cNvSpPr txBox="1"/>
          <p:nvPr/>
        </p:nvSpPr>
        <p:spPr>
          <a:xfrm>
            <a:off x="6742863" y="4787150"/>
            <a:ext cx="3481137" cy="369332"/>
          </a:xfrm>
          <a:prstGeom prst="rect">
            <a:avLst/>
          </a:prstGeom>
          <a:noFill/>
        </p:spPr>
        <p:txBody>
          <a:bodyPr wrap="square" rtlCol="0">
            <a:spAutoFit/>
          </a:bodyPr>
          <a:lstStyle/>
          <a:p>
            <a:r>
              <a:rPr lang="en-US" dirty="0" smtClean="0"/>
              <a:t>General CB upper bound</a:t>
            </a:r>
            <a:endParaRPr lang="en-US" dirty="0"/>
          </a:p>
        </p:txBody>
      </p:sp>
      <p:cxnSp>
        <p:nvCxnSpPr>
          <p:cNvPr id="25" name="Straight Arrow Connector 24"/>
          <p:cNvCxnSpPr>
            <a:stCxn id="27" idx="1"/>
          </p:cNvCxnSpPr>
          <p:nvPr/>
        </p:nvCxnSpPr>
        <p:spPr>
          <a:xfrm flipH="1">
            <a:off x="6031832" y="4971816"/>
            <a:ext cx="711031" cy="1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3910234" y="6464140"/>
            <a:ext cx="7811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338293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Experiments</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593" y="2354728"/>
            <a:ext cx="9365969" cy="4013987"/>
          </a:xfrm>
          <a:prstGeom prst="rect">
            <a:avLst/>
          </a:prstGeom>
        </p:spPr>
      </p:pic>
    </p:spTree>
    <p:extLst>
      <p:ext uri="{BB962C8B-B14F-4D97-AF65-F5344CB8AC3E}">
        <p14:creationId xmlns:p14="http://schemas.microsoft.com/office/powerpoint/2010/main" val="17641313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Quantifying the value of intervention</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stretch>
            <a:fillRect/>
          </a:stretch>
        </p:blipFill>
        <p:spPr>
          <a:xfrm>
            <a:off x="516240" y="1907640"/>
            <a:ext cx="5156200" cy="1168400"/>
          </a:xfrm>
          <a:prstGeom prst="rect">
            <a:avLst/>
          </a:prstGeom>
        </p:spPr>
      </p:pic>
      <p:sp>
        <p:nvSpPr>
          <p:cNvPr id="3" name="Right Arrow 2"/>
          <p:cNvSpPr/>
          <p:nvPr/>
        </p:nvSpPr>
        <p:spPr>
          <a:xfrm rot="10800000">
            <a:off x="5903494" y="2391479"/>
            <a:ext cx="689811" cy="1551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4"/>
          <a:stretch>
            <a:fillRect/>
          </a:stretch>
        </p:blipFill>
        <p:spPr>
          <a:xfrm>
            <a:off x="6923601" y="2278532"/>
            <a:ext cx="2349500" cy="3810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2060" y="3898232"/>
            <a:ext cx="4957429" cy="3374488"/>
          </a:xfrm>
          <a:prstGeom prst="rect">
            <a:avLst/>
          </a:prstGeom>
        </p:spPr>
      </p:pic>
      <p:pic>
        <p:nvPicPr>
          <p:cNvPr id="10" name="Picture 9"/>
          <p:cNvPicPr>
            <a:picLocks noChangeAspect="1"/>
          </p:cNvPicPr>
          <p:nvPr/>
        </p:nvPicPr>
        <p:blipFill>
          <a:blip r:embed="rId6"/>
          <a:stretch>
            <a:fillRect/>
          </a:stretch>
        </p:blipFill>
        <p:spPr>
          <a:xfrm>
            <a:off x="2744540" y="4323893"/>
            <a:ext cx="1929951" cy="1142531"/>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8720" y="3843057"/>
            <a:ext cx="2198912" cy="2104202"/>
          </a:xfrm>
          <a:prstGeom prst="rect">
            <a:avLst/>
          </a:prstGeom>
        </p:spPr>
      </p:pic>
      <p:pic>
        <p:nvPicPr>
          <p:cNvPr id="16" name="Picture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7698" y="3138974"/>
            <a:ext cx="3162462" cy="841720"/>
          </a:xfrm>
          <a:prstGeom prst="rect">
            <a:avLst/>
          </a:prstGeom>
        </p:spPr>
      </p:pic>
    </p:spTree>
    <p:extLst>
      <p:ext uri="{BB962C8B-B14F-4D97-AF65-F5344CB8AC3E}">
        <p14:creationId xmlns:p14="http://schemas.microsoft.com/office/powerpoint/2010/main" val="128996606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3" name="TextShape 3"/>
          <p:cNvSpPr txBox="1"/>
          <p:nvPr/>
        </p:nvSpPr>
        <p:spPr>
          <a:xfrm>
            <a:off x="503640" y="1907640"/>
            <a:ext cx="9071640" cy="5365080"/>
          </a:xfrm>
          <a:prstGeom prst="rect">
            <a:avLst/>
          </a:prstGeom>
          <a:noFill/>
          <a:ln>
            <a:noFill/>
          </a:ln>
        </p:spPr>
        <p:txBody>
          <a:bodyPr/>
          <a:lstStyle/>
          <a:p>
            <a:pPr marL="432000" indent="-324000">
              <a:buClr>
                <a:srgbClr val="000000"/>
              </a:buClr>
              <a:buSzPct val="45000"/>
              <a:buFont typeface="Wingdings" charset="2"/>
              <a:buChar char=""/>
            </a:pPr>
            <a:r>
              <a:rPr lang="en-AU" sz="2800" b="0" strike="noStrike" spc="-1" dirty="0" smtClean="0">
                <a:solidFill>
                  <a:srgbClr val="000000"/>
                </a:solidFill>
                <a:uFill>
                  <a:solidFill>
                    <a:srgbClr val="FFFFFF"/>
                  </a:solidFill>
                </a:uFill>
                <a:latin typeface="Latin Modern Roman 10" charset="0"/>
                <a:ea typeface="Latin Modern Roman 10" charset="0"/>
                <a:cs typeface="Latin Modern Roman 10" charset="0"/>
              </a:rPr>
              <a:t>Bandits and causal inference fundamentally solve the same problem – learning to act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Adding structure to bandit problems with causal graphical models allows us to explore large action spaces much more quickly</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Many open questions: relaxing the assumption that the interventional distributions are known, contextual causal bandit problems, cumulative regret, extensions to MDPs, connections between causal effect estimation and off-policy evaluation </a:t>
            </a:r>
            <a:endParaRPr lang="en-AU" sz="2800" b="0" strike="noStrike"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Summary &amp; Future Work</a:t>
            </a:r>
            <a:endParaRPr lang="en-AU" sz="464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2555291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Questions</a:t>
            </a:r>
            <a:endParaRPr lang="en-AU" sz="4640" b="0" strike="noStrike" spc="-1" dirty="0">
              <a:solidFill>
                <a:srgbClr val="000000"/>
              </a:solidFill>
              <a:uFill>
                <a:solidFill>
                  <a:srgbClr val="FFFFFF"/>
                </a:solidFill>
              </a:uFill>
              <a:latin typeface="Arial"/>
            </a:endParaRPr>
          </a:p>
        </p:txBody>
      </p:sp>
      <p:sp>
        <p:nvSpPr>
          <p:cNvPr id="3" name="TextBox 2"/>
          <p:cNvSpPr txBox="1"/>
          <p:nvPr/>
        </p:nvSpPr>
        <p:spPr>
          <a:xfrm>
            <a:off x="3908981" y="1985760"/>
            <a:ext cx="5021179" cy="4708981"/>
          </a:xfrm>
          <a:prstGeom prst="rect">
            <a:avLst/>
          </a:prstGeom>
          <a:noFill/>
        </p:spPr>
        <p:txBody>
          <a:bodyPr wrap="square" rtlCol="0">
            <a:spAutoFit/>
          </a:bodyPr>
          <a:lstStyle/>
          <a:p>
            <a:r>
              <a:rPr lang="en-US" sz="30000" dirty="0" smtClean="0">
                <a:latin typeface="Latin Modern Roman 10" charset="0"/>
                <a:ea typeface="Latin Modern Roman 10" charset="0"/>
                <a:cs typeface="Latin Modern Roman 10" charset="0"/>
              </a:rPr>
              <a:t>?</a:t>
            </a:r>
            <a:endParaRPr lang="en-US" sz="30000" dirty="0">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4694583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Shape 1"/>
          <p:cNvSpPr txBox="1"/>
          <p:nvPr/>
        </p:nvSpPr>
        <p:spPr>
          <a:xfrm>
            <a:off x="8930160" y="7272720"/>
            <a:ext cx="645120" cy="237600"/>
          </a:xfrm>
          <a:prstGeom prst="rect">
            <a:avLst/>
          </a:prstGeom>
          <a:noFill/>
          <a:ln>
            <a:noFill/>
          </a:ln>
        </p:spPr>
        <p:txBody>
          <a:bodyPr/>
          <a:lstStyle/>
          <a:p>
            <a:pPr algn="r">
              <a:lnSpc>
                <a:spcPct val="100000"/>
              </a:lnSpc>
            </a:pPr>
            <a:fld id="{433DEE3F-89DE-48A2-8487-F81E1AC47ACB}" type="slidenum">
              <a:rPr lang="en-AU" sz="1400" b="0" strike="noStrike" spc="-1">
                <a:solidFill>
                  <a:srgbClr val="000000"/>
                </a:solidFill>
                <a:uFill>
                  <a:solidFill>
                    <a:srgbClr val="FFFFFF"/>
                  </a:solidFill>
                </a:uFill>
                <a:latin typeface="Arial"/>
                <a:ea typeface="Arial"/>
              </a:rPr>
              <a:t>4</a:t>
            </a:fld>
            <a:endParaRPr lang="en-AU" sz="1540" b="0" strike="noStrike" spc="-1">
              <a:solidFill>
                <a:srgbClr val="000000"/>
              </a:solidFill>
              <a:uFill>
                <a:solidFill>
                  <a:srgbClr val="FFFFFF"/>
                </a:solidFill>
              </a:uFill>
              <a:latin typeface="Times New Roman"/>
            </a:endParaRPr>
          </a:p>
        </p:txBody>
      </p:sp>
      <p:sp>
        <p:nvSpPr>
          <p:cNvPr id="95"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7"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When </a:t>
            </a:r>
            <a:r>
              <a:rPr lang="en-AU" sz="3600" b="0" strike="noStrike" spc="-1" dirty="0">
                <a:solidFill>
                  <a:srgbClr val="527688"/>
                </a:solidFill>
                <a:uFill>
                  <a:solidFill>
                    <a:srgbClr val="FFFFFF"/>
                  </a:solidFill>
                </a:uFill>
                <a:latin typeface="Arial"/>
              </a:rPr>
              <a:t>do we </a:t>
            </a:r>
            <a:r>
              <a:rPr lang="en-AU" sz="3600" b="0" strike="noStrike" spc="-1" dirty="0" smtClean="0">
                <a:solidFill>
                  <a:srgbClr val="527688"/>
                </a:solidFill>
                <a:uFill>
                  <a:solidFill>
                    <a:srgbClr val="FFFFFF"/>
                  </a:solidFill>
                </a:uFill>
                <a:latin typeface="Arial"/>
              </a:rPr>
              <a:t>care about causality?</a:t>
            </a:r>
            <a:endParaRPr lang="en-AU" sz="4640" b="0" strike="noStrike" spc="-1" dirty="0">
              <a:solidFill>
                <a:srgbClr val="000000"/>
              </a:solidFill>
              <a:uFill>
                <a:solidFill>
                  <a:srgbClr val="FFFFFF"/>
                </a:solidFill>
              </a:uFill>
              <a:latin typeface="Arial"/>
            </a:endParaRPr>
          </a:p>
        </p:txBody>
      </p:sp>
      <p:sp>
        <p:nvSpPr>
          <p:cNvPr id="2" name="Rectangle 1"/>
          <p:cNvSpPr/>
          <p:nvPr/>
        </p:nvSpPr>
        <p:spPr>
          <a:xfrm>
            <a:off x="516240" y="1985760"/>
            <a:ext cx="8659844" cy="4832092"/>
          </a:xfrm>
          <a:prstGeom prst="rect">
            <a:avLst/>
          </a:prstGeom>
        </p:spPr>
        <p:txBody>
          <a:bodyPr wrap="square">
            <a:spAutoFit/>
          </a:bodyPr>
          <a:lstStyle/>
          <a:p>
            <a:pPr marL="457200" indent="-457200">
              <a:buFont typeface="Arial" charset="0"/>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Forecasting the weather</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Image classification</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Predicting which patients are at risk of death from pneumonia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Predicting who will offend whilst on parole</a:t>
            </a:r>
          </a:p>
          <a:p>
            <a:pPr marL="457200" indent="-457200">
              <a:buFont typeface="Arial" charset="0"/>
              <a:buChar char="•"/>
            </a:pP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a:p>
            <a:r>
              <a:rPr lang="en-US" sz="2800" b="1" spc="-1" dirty="0" smtClean="0">
                <a:solidFill>
                  <a:srgbClr val="000000"/>
                </a:solidFill>
                <a:uFill>
                  <a:solidFill>
                    <a:srgbClr val="FFFFFF"/>
                  </a:solidFill>
                </a:uFill>
                <a:latin typeface="Latin Modern Roman 10" charset="0"/>
                <a:ea typeface="Latin Modern Roman 10" charset="0"/>
                <a:cs typeface="Latin Modern Roman 10" charset="0"/>
              </a:rPr>
              <a:t>The real question is “when don’t we care?”</a:t>
            </a: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5</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Overview – Causal inference in ML</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805942" y="1907640"/>
            <a:ext cx="8578690" cy="4832092"/>
          </a:xfrm>
          <a:prstGeom prst="rect">
            <a:avLst/>
          </a:prstGeom>
        </p:spPr>
        <p:txBody>
          <a:bodyPr wrap="square">
            <a:spAutoFit/>
          </a:bodyPr>
          <a:lstStyle/>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What is causality?</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457200" indent="-45720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p>
          <a:p>
            <a:pPr marL="457200" indent="-45720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p>
          <a:p>
            <a:pPr marL="457200" indent="-45720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1940356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Shape 1"/>
          <p:cNvSpPr txBox="1"/>
          <p:nvPr/>
        </p:nvSpPr>
        <p:spPr>
          <a:xfrm>
            <a:off x="8930160" y="7272720"/>
            <a:ext cx="645120" cy="237600"/>
          </a:xfrm>
          <a:prstGeom prst="rect">
            <a:avLst/>
          </a:prstGeom>
          <a:noFill/>
          <a:ln>
            <a:noFill/>
          </a:ln>
        </p:spPr>
        <p:txBody>
          <a:bodyPr/>
          <a:lstStyle/>
          <a:p>
            <a:pPr algn="r">
              <a:lnSpc>
                <a:spcPct val="100000"/>
              </a:lnSpc>
            </a:pPr>
            <a:fld id="{24886605-5C5C-429A-8E5C-873AB4C6F573}" type="slidenum">
              <a:rPr lang="en-AU" sz="1400" b="0" strike="noStrike" spc="-1">
                <a:solidFill>
                  <a:srgbClr val="000000"/>
                </a:solidFill>
                <a:uFill>
                  <a:solidFill>
                    <a:srgbClr val="FFFFFF"/>
                  </a:solidFill>
                </a:uFill>
                <a:latin typeface="Arial"/>
                <a:ea typeface="Arial"/>
              </a:rPr>
              <a:t>6</a:t>
            </a:fld>
            <a:endParaRPr lang="en-AU" sz="1540" b="0" strike="noStrike" spc="-1">
              <a:solidFill>
                <a:srgbClr val="000000"/>
              </a:solidFill>
              <a:uFill>
                <a:solidFill>
                  <a:srgbClr val="FFFFFF"/>
                </a:solidFill>
              </a:uFill>
              <a:latin typeface="Times New Roman"/>
            </a:endParaRPr>
          </a:p>
        </p:txBody>
      </p:sp>
      <p:sp>
        <p:nvSpPr>
          <p:cNvPr id="109"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11"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a:solidFill>
                  <a:srgbClr val="527688"/>
                </a:solidFill>
                <a:uFill>
                  <a:solidFill>
                    <a:srgbClr val="FFFFFF"/>
                  </a:solidFill>
                </a:uFill>
                <a:latin typeface="Arial"/>
              </a:rPr>
              <a:t>Observational causal </a:t>
            </a:r>
            <a:r>
              <a:rPr lang="en-AU" sz="3600" b="0" strike="noStrike" spc="-1" dirty="0" smtClean="0">
                <a:solidFill>
                  <a:srgbClr val="527688"/>
                </a:solidFill>
                <a:uFill>
                  <a:solidFill>
                    <a:srgbClr val="FFFFFF"/>
                  </a:solidFill>
                </a:uFill>
                <a:latin typeface="Arial"/>
              </a:rPr>
              <a:t>inference</a:t>
            </a:r>
            <a:endParaRPr lang="en-AU" sz="4640" b="0" strike="noStrike" spc="-1" dirty="0">
              <a:solidFill>
                <a:srgbClr val="000000"/>
              </a:solidFill>
              <a:uFill>
                <a:solidFill>
                  <a:srgbClr val="FFFFFF"/>
                </a:solidFill>
              </a:uFill>
              <a:latin typeface="Aria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2844800"/>
            <a:ext cx="9035668" cy="28194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7</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7" name="TextShape 3"/>
          <p:cNvSpPr txBox="1"/>
          <p:nvPr/>
        </p:nvSpPr>
        <p:spPr>
          <a:xfrm>
            <a:off x="516240" y="2102760"/>
            <a:ext cx="5160200" cy="4640760"/>
          </a:xfrm>
          <a:prstGeom prst="rect">
            <a:avLst/>
          </a:prstGeom>
          <a:noFill/>
          <a:ln>
            <a:noFill/>
          </a:ln>
        </p:spPr>
        <p:txBody>
          <a:bodyPr/>
          <a:lstStyle/>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Truncated product formula: drop terms for intervened variables from the factorisation. </a:t>
            </a:r>
          </a:p>
          <a:p>
            <a:pPr marL="432000" indent="-324000">
              <a:buClr>
                <a:srgbClr val="000000"/>
              </a:buClr>
              <a:buSzPct val="45000"/>
              <a:buFont typeface="Wingdings" charset="2"/>
              <a:buChar char=""/>
            </a:pP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A CBN represents the set of all possible interventional distributions over its variables</a:t>
            </a: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a:solidFill>
                  <a:srgbClr val="527688"/>
                </a:solidFill>
                <a:uFill>
                  <a:solidFill>
                    <a:srgbClr val="FFFFFF"/>
                  </a:solidFill>
                </a:uFill>
                <a:latin typeface="Arial"/>
              </a:rPr>
              <a:t>Causal Bayesian Networks</a:t>
            </a:r>
            <a:endParaRPr lang="en-AU" sz="4640" b="0" strike="noStrike" spc="-1">
              <a:solidFill>
                <a:srgbClr val="000000"/>
              </a:solidFill>
              <a:uFill>
                <a:solidFill>
                  <a:srgbClr val="FFFFFF"/>
                </a:solidFill>
              </a:uFill>
              <a:latin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6440" y="1764581"/>
            <a:ext cx="4095210" cy="5349598"/>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8</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The do calculus (simplified)</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720" y="1907640"/>
            <a:ext cx="9094575" cy="4176920"/>
          </a:xfrm>
          <a:prstGeom prst="rect">
            <a:avLst/>
          </a:prstGeom>
        </p:spPr>
      </p:pic>
    </p:spTree>
    <p:extLst>
      <p:ext uri="{BB962C8B-B14F-4D97-AF65-F5344CB8AC3E}">
        <p14:creationId xmlns:p14="http://schemas.microsoft.com/office/powerpoint/2010/main" val="18183983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9</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Identifiability</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004" y="2102760"/>
            <a:ext cx="9116112" cy="4461076"/>
          </a:xfrm>
          <a:prstGeom prst="rect">
            <a:avLst/>
          </a:prstGeom>
        </p:spPr>
      </p:pic>
    </p:spTree>
    <p:extLst>
      <p:ext uri="{BB962C8B-B14F-4D97-AF65-F5344CB8AC3E}">
        <p14:creationId xmlns:p14="http://schemas.microsoft.com/office/powerpoint/2010/main" val="12665253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40980</TotalTime>
  <Words>1813</Words>
  <Application>Microsoft Macintosh PowerPoint</Application>
  <PresentationFormat>Custom</PresentationFormat>
  <Paragraphs>244</Paragraphs>
  <Slides>35</Slides>
  <Notes>35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DejaVu Sans</vt:lpstr>
      <vt:lpstr>Latin Modern Roman 10</vt:lpstr>
      <vt:lpstr>Symbol</vt:lpstr>
      <vt:lpstr>Times New Roman</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Finnian Lattimore</cp:lastModifiedBy>
  <cp:revision>621</cp:revision>
  <cp:lastPrinted>2017-10-12T01:45:29Z</cp:lastPrinted>
  <dcterms:created xsi:type="dcterms:W3CDTF">2014-06-16T14:20:31Z</dcterms:created>
  <dcterms:modified xsi:type="dcterms:W3CDTF">2017-10-12T03:43:54Z</dcterms:modified>
  <dc:language>en-AU</dc:language>
</cp:coreProperties>
</file>